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21"/>
  </p:notesMasterIdLst>
  <p:handoutMasterIdLst>
    <p:handoutMasterId r:id="rId22"/>
  </p:handoutMasterIdLst>
  <p:sldIdLst>
    <p:sldId id="256" r:id="rId5"/>
    <p:sldId id="297" r:id="rId6"/>
    <p:sldId id="307" r:id="rId7"/>
    <p:sldId id="259" r:id="rId8"/>
    <p:sldId id="261" r:id="rId9"/>
    <p:sldId id="306" r:id="rId10"/>
    <p:sldId id="319" r:id="rId11"/>
    <p:sldId id="308" r:id="rId12"/>
    <p:sldId id="282" r:id="rId13"/>
    <p:sldId id="311" r:id="rId14"/>
    <p:sldId id="312" r:id="rId15"/>
    <p:sldId id="313" r:id="rId16"/>
    <p:sldId id="314" r:id="rId17"/>
    <p:sldId id="316" r:id="rId18"/>
    <p:sldId id="317"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F7BF"/>
    <a:srgbClr val="BFBFBF"/>
    <a:srgbClr val="CC00CC"/>
    <a:srgbClr val="CC00FF"/>
    <a:srgbClr val="990099"/>
    <a:srgbClr val="595959"/>
    <a:srgbClr val="7F7F7F"/>
    <a:srgbClr val="A6A6A6"/>
    <a:srgbClr val="465359"/>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3000B-100A-445E-A2EB-A598CC8FFD17}" v="11" dt="2022-04-05T02:12:04.540"/>
    <p1510:client id="{840B8709-DD66-439D-B077-8960F49FBB7B}" v="18" dt="2022-04-04T17:19:20.177"/>
    <p1510:client id="{B21B834A-E988-499F-BD48-3BEA37632D9B}" v="2" dt="2022-04-05T03:15:59.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34" autoAdjust="0"/>
  </p:normalViewPr>
  <p:slideViewPr>
    <p:cSldViewPr snapToGrid="0">
      <p:cViewPr varScale="1">
        <p:scale>
          <a:sx n="61" d="100"/>
          <a:sy n="61" d="100"/>
        </p:scale>
        <p:origin x="76" y="2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r>
            <a:rPr lang="en-US" sz="1600" b="1" dirty="0">
              <a:solidFill>
                <a:schemeClr val="tx1"/>
              </a:solidFill>
              <a:latin typeface="Arial" panose="020B0604020202020204" pitchFamily="34" charset="0"/>
              <a:cs typeface="Arial" panose="020B0604020202020204" pitchFamily="34" charset="0"/>
            </a:rPr>
            <a:t>RO1</a:t>
          </a:r>
        </a:p>
        <a:p>
          <a:r>
            <a:rPr lang="en-US" sz="1600" b="1" dirty="0">
              <a:solidFill>
                <a:schemeClr val="bg1"/>
              </a:solidFill>
              <a:latin typeface="Arial" panose="020B0604020202020204" pitchFamily="34" charset="0"/>
              <a:cs typeface="Arial" panose="020B0604020202020204" pitchFamily="34" charset="0"/>
            </a:rPr>
            <a:t>FUNCTIONAL DESCRIPTION</a:t>
          </a:r>
          <a:endParaRPr lang="en-US" sz="1200" dirty="0">
            <a:solidFill>
              <a:schemeClr val="bg1"/>
            </a:solidFill>
            <a:latin typeface="Arial" panose="020B0604020202020204" pitchFamily="34" charset="0"/>
            <a:cs typeface="Arial" panose="020B0604020202020204" pitchFamily="34" charset="0"/>
          </a:endParaRP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065E1936-38FB-4B6B-9E9B-591558151B8A}">
      <dgm:prSet phldrT="[Text]" custT="1"/>
      <dgm:spPr/>
      <dgm:t>
        <a:bodyPr/>
        <a:lstStyle/>
        <a:p>
          <a:r>
            <a:rPr lang="en-US" sz="1600" b="1" dirty="0">
              <a:latin typeface="Arial" panose="020B0604020202020204" pitchFamily="34" charset="0"/>
              <a:cs typeface="Arial" panose="020B0604020202020204" pitchFamily="34" charset="0"/>
            </a:rPr>
            <a:t>RO2</a:t>
          </a:r>
        </a:p>
        <a:p>
          <a:r>
            <a:rPr lang="en-US" sz="1600" b="1" dirty="0">
              <a:solidFill>
                <a:schemeClr val="bg1"/>
              </a:solidFill>
              <a:latin typeface="Arial" panose="020B0604020202020204" pitchFamily="34" charset="0"/>
              <a:cs typeface="Arial" panose="020B0604020202020204" pitchFamily="34" charset="0"/>
            </a:rPr>
            <a:t>WELCOME</a:t>
          </a:r>
          <a:r>
            <a:rPr lang="en-US" sz="1600" b="1" dirty="0">
              <a:solidFill>
                <a:schemeClr val="bg1"/>
              </a:solidFill>
            </a:rPr>
            <a:t> PAGE</a:t>
          </a:r>
        </a:p>
        <a:p>
          <a:endParaRPr lang="en-US" sz="1200" dirty="0">
            <a:solidFill>
              <a:schemeClr val="bg1"/>
            </a:solidFill>
          </a:endParaRPr>
        </a:p>
      </dgm:t>
    </dgm:pt>
    <dgm:pt modelId="{4F4D3C12-071A-471C-9E66-10E6159C1799}" type="parTrans" cxnId="{69C31E16-30A5-411B-B331-AD2E69536E10}">
      <dgm:prSet/>
      <dgm:spPr/>
      <dgm:t>
        <a:bodyPr/>
        <a:lstStyle/>
        <a:p>
          <a:endParaRPr lang="en-US"/>
        </a:p>
      </dgm:t>
    </dgm:pt>
    <dgm:pt modelId="{89BE528A-91A1-4F6E-BFA7-1ACFBC887604}" type="sibTrans" cxnId="{69C31E16-30A5-411B-B331-AD2E69536E10}">
      <dgm:prSet/>
      <dgm:spPr/>
      <dgm:t>
        <a:bodyPr/>
        <a:lstStyle/>
        <a:p>
          <a:endParaRPr lang="en-US"/>
        </a:p>
      </dgm:t>
    </dgm:pt>
    <dgm:pt modelId="{B66FD67A-FD18-4A42-8E47-01EE84191342}">
      <dgm:prSet phldrT="[Text]" custT="1"/>
      <dgm:spPr/>
      <dgm:t>
        <a:bodyPr/>
        <a:lstStyle/>
        <a:p>
          <a:r>
            <a:rPr lang="en-US" sz="1600" b="1" i="0" dirty="0">
              <a:solidFill>
                <a:schemeClr val="tx1"/>
              </a:solidFill>
              <a:latin typeface="Arial" panose="020B0604020202020204" pitchFamily="34" charset="0"/>
              <a:cs typeface="Arial" panose="020B0604020202020204" pitchFamily="34" charset="0"/>
            </a:rPr>
            <a:t>RO3</a:t>
          </a:r>
        </a:p>
        <a:p>
          <a:r>
            <a:rPr lang="en-US" sz="1600" b="1" i="0" dirty="0">
              <a:solidFill>
                <a:schemeClr val="bg1"/>
              </a:solidFill>
              <a:latin typeface="Arial" panose="020B0604020202020204" pitchFamily="34" charset="0"/>
              <a:cs typeface="Arial" panose="020B0604020202020204" pitchFamily="34" charset="0"/>
            </a:rPr>
            <a:t>HOMEPAGE</a:t>
          </a:r>
          <a:endParaRPr lang="en-US" sz="1600" b="1" dirty="0">
            <a:solidFill>
              <a:schemeClr val="bg1"/>
            </a:solidFill>
            <a:latin typeface="Arial" panose="020B0604020202020204" pitchFamily="34" charset="0"/>
            <a:cs typeface="Arial" panose="020B0604020202020204" pitchFamily="34" charset="0"/>
          </a:endParaRPr>
        </a:p>
      </dgm:t>
    </dgm:pt>
    <dgm:pt modelId="{728FA86D-CA9B-46AB-BC5B-3504B89C7781}" type="parTrans" cxnId="{7CB044DA-54A8-4776-90D7-8344FA7B4815}">
      <dgm:prSet/>
      <dgm:spPr/>
      <dgm:t>
        <a:bodyPr/>
        <a:lstStyle/>
        <a:p>
          <a:endParaRPr lang="en-US"/>
        </a:p>
      </dgm:t>
    </dgm:pt>
    <dgm:pt modelId="{029B6F63-0A76-4D7B-AAFB-CA02A1F0B036}" type="sibTrans" cxnId="{7CB044DA-54A8-4776-90D7-8344FA7B4815}">
      <dgm:prSet/>
      <dgm:spPr/>
      <dgm:t>
        <a:bodyPr/>
        <a:lstStyle/>
        <a:p>
          <a:endParaRPr lang="en-US"/>
        </a:p>
      </dgm:t>
    </dgm:pt>
    <dgm:pt modelId="{D9622692-05D9-4B44-B997-34C482CEAD07}">
      <dgm:prSet custT="1"/>
      <dgm:spPr/>
      <dgm:t>
        <a:bodyPr/>
        <a:lstStyle/>
        <a:p>
          <a:r>
            <a:rPr lang="en-US" sz="1600" b="1" dirty="0">
              <a:solidFill>
                <a:schemeClr val="tx1"/>
              </a:solidFill>
              <a:latin typeface="Arial" panose="020B0604020202020204" pitchFamily="34" charset="0"/>
              <a:cs typeface="Arial" panose="020B0604020202020204" pitchFamily="34" charset="0"/>
            </a:rPr>
            <a:t>RO4</a:t>
          </a:r>
        </a:p>
        <a:p>
          <a:r>
            <a:rPr lang="en-US" sz="1600" b="1" dirty="0">
              <a:solidFill>
                <a:schemeClr val="bg1"/>
              </a:solidFill>
              <a:latin typeface="Arial" panose="020B0604020202020204" pitchFamily="34" charset="0"/>
              <a:cs typeface="Arial" panose="020B0604020202020204" pitchFamily="34" charset="0"/>
            </a:rPr>
            <a:t>PRODUCT CATALOG PAGE</a:t>
          </a:r>
          <a:endParaRPr lang="en-US" sz="1600" dirty="0">
            <a:solidFill>
              <a:schemeClr val="bg1"/>
            </a:solidFill>
            <a:latin typeface="Arial" panose="020B0604020202020204" pitchFamily="34" charset="0"/>
            <a:cs typeface="Arial" panose="020B0604020202020204" pitchFamily="34" charset="0"/>
          </a:endParaRPr>
        </a:p>
      </dgm:t>
    </dgm:pt>
    <dgm:pt modelId="{058C97CD-F585-4056-BF73-C06430397079}" type="parTrans" cxnId="{7B8338E1-28A9-4816-A143-539A378987E0}">
      <dgm:prSet/>
      <dgm:spPr/>
      <dgm:t>
        <a:bodyPr/>
        <a:lstStyle/>
        <a:p>
          <a:endParaRPr lang="en-US"/>
        </a:p>
      </dgm:t>
    </dgm:pt>
    <dgm:pt modelId="{3581BEFA-4676-46E2-B7AD-446974DCF7F4}" type="sibTrans" cxnId="{7B8338E1-28A9-4816-A143-539A378987E0}">
      <dgm:prSet/>
      <dgm:spPr/>
      <dgm:t>
        <a:bodyPr/>
        <a:lstStyle/>
        <a:p>
          <a:endParaRPr lang="en-US"/>
        </a:p>
      </dgm:t>
    </dgm:pt>
    <dgm:pt modelId="{8FE3B16D-CB1D-4452-A24F-4DB82B820C1E}">
      <dgm:prSet custT="1"/>
      <dgm:spPr/>
      <dgm:t>
        <a:bodyPr/>
        <a:lstStyle/>
        <a:p>
          <a:r>
            <a:rPr lang="en-US" sz="1600" b="1" dirty="0">
              <a:solidFill>
                <a:schemeClr val="tx1"/>
              </a:solidFill>
              <a:latin typeface="Arial" panose="020B0604020202020204" pitchFamily="34" charset="0"/>
              <a:cs typeface="Arial" panose="020B0604020202020204" pitchFamily="34" charset="0"/>
            </a:rPr>
            <a:t>RO5</a:t>
          </a:r>
        </a:p>
        <a:p>
          <a:r>
            <a:rPr lang="en-US" sz="1600" b="1" dirty="0">
              <a:solidFill>
                <a:schemeClr val="bg1"/>
              </a:solidFill>
              <a:latin typeface="Arial" panose="020B0604020202020204" pitchFamily="34" charset="0"/>
              <a:cs typeface="Arial" panose="020B0604020202020204" pitchFamily="34" charset="0"/>
            </a:rPr>
            <a:t>PRODUCT DETAILS</a:t>
          </a:r>
          <a:endParaRPr lang="en-US" sz="1600" dirty="0">
            <a:solidFill>
              <a:schemeClr val="bg1"/>
            </a:solidFill>
            <a:latin typeface="Arial" panose="020B0604020202020204" pitchFamily="34" charset="0"/>
            <a:cs typeface="Arial" panose="020B0604020202020204" pitchFamily="34" charset="0"/>
          </a:endParaRPr>
        </a:p>
      </dgm:t>
    </dgm:pt>
    <dgm:pt modelId="{24DBCB50-83CD-4AD0-BEAA-B8B6ED5373CA}" type="parTrans" cxnId="{68D0D1BC-B9AA-4E67-950E-DDAC4A425FC7}">
      <dgm:prSet/>
      <dgm:spPr/>
      <dgm:t>
        <a:bodyPr/>
        <a:lstStyle/>
        <a:p>
          <a:endParaRPr lang="en-US"/>
        </a:p>
      </dgm:t>
    </dgm:pt>
    <dgm:pt modelId="{5349CD23-2C20-4273-8E02-D6D9A6D3A0DC}" type="sibTrans" cxnId="{68D0D1BC-B9AA-4E67-950E-DDAC4A425FC7}">
      <dgm:prSet/>
      <dgm:spPr/>
      <dgm:t>
        <a:bodyPr/>
        <a:lstStyle/>
        <a:p>
          <a:endParaRPr lang="en-US"/>
        </a:p>
      </dgm:t>
    </dgm:pt>
    <dgm:pt modelId="{7D550970-5588-4EBB-B073-463EC6EB05A4}">
      <dgm:prSet custT="1"/>
      <dgm:spPr/>
      <dgm:t>
        <a:bodyPr/>
        <a:lstStyle/>
        <a:p>
          <a:r>
            <a:rPr lang="en-US" sz="1600" b="1" i="0" dirty="0">
              <a:solidFill>
                <a:schemeClr val="tx1"/>
              </a:solidFill>
              <a:latin typeface="Arial" panose="020B0604020202020204" pitchFamily="34" charset="0"/>
              <a:cs typeface="Arial" panose="020B0604020202020204" pitchFamily="34" charset="0"/>
            </a:rPr>
            <a:t>RO6</a:t>
          </a:r>
        </a:p>
        <a:p>
          <a:r>
            <a:rPr lang="en-US" sz="1600" b="1" i="0" dirty="0">
              <a:solidFill>
                <a:schemeClr val="bg1"/>
              </a:solidFill>
              <a:latin typeface="Arial" panose="020B0604020202020204" pitchFamily="34" charset="0"/>
              <a:cs typeface="Arial" panose="020B0604020202020204" pitchFamily="34" charset="0"/>
            </a:rPr>
            <a:t>TRANSACTION PAGE</a:t>
          </a:r>
        </a:p>
      </dgm:t>
    </dgm:pt>
    <dgm:pt modelId="{CFD44A2A-6196-4183-BD05-EDAD10274E96}" type="parTrans" cxnId="{F8ED08C5-C979-4AF2-8E44-32026F324678}">
      <dgm:prSet/>
      <dgm:spPr/>
      <dgm:t>
        <a:bodyPr/>
        <a:lstStyle/>
        <a:p>
          <a:endParaRPr lang="en-US"/>
        </a:p>
      </dgm:t>
    </dgm:pt>
    <dgm:pt modelId="{CA70BEF6-82DA-4218-8FFD-2EF698396984}" type="sibTrans" cxnId="{F8ED08C5-C979-4AF2-8E44-32026F324678}">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custScaleX="127079">
        <dgm:presLayoutVars>
          <dgm:bulletEnabled val="1"/>
        </dgm:presLayoutVars>
      </dgm:prSet>
      <dgm:spPr/>
      <dgm:t>
        <a:bodyPr/>
        <a:lstStyle/>
        <a:p>
          <a:endParaRPr lang="en-US"/>
        </a:p>
      </dgm:t>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custScaleX="131261">
        <dgm:presLayoutVars>
          <dgm:bulletEnabled val="1"/>
        </dgm:presLayoutVars>
      </dgm:prSet>
      <dgm:spPr/>
      <dgm:t>
        <a:bodyPr/>
        <a:lstStyle/>
        <a:p>
          <a:endParaRPr lang="en-US"/>
        </a:p>
      </dgm:t>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dgm:presLayoutVars>
          <dgm:bulletEnabled val="1"/>
        </dgm:presLayoutVars>
      </dgm:prSet>
      <dgm:spPr/>
      <dgm:t>
        <a:bodyPr/>
        <a:lstStyle/>
        <a:p>
          <a:endParaRPr lang="en-US"/>
        </a:p>
      </dgm:t>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t>
        <a:bodyPr/>
        <a:lstStyle/>
        <a:p>
          <a:endParaRPr lang="en-US"/>
        </a:p>
      </dgm:t>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dgm:presLayoutVars>
          <dgm:bulletEnabled val="1"/>
        </dgm:presLayoutVars>
      </dgm:prSet>
      <dgm:spPr/>
      <dgm:t>
        <a:bodyPr/>
        <a:lstStyle/>
        <a:p>
          <a:endParaRPr lang="en-US"/>
        </a:p>
      </dgm:t>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custScaleX="134469" custScaleY="110427">
        <dgm:presLayoutVars>
          <dgm:bulletEnabled val="1"/>
        </dgm:presLayoutVars>
      </dgm:prSet>
      <dgm:spPr/>
      <dgm:t>
        <a:bodyPr/>
        <a:lstStyle/>
        <a:p>
          <a:endParaRPr lang="en-US"/>
        </a:p>
      </dgm:t>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F8ED08C5-C979-4AF2-8E44-32026F324678}" srcId="{9DB306B1-95E3-41C3-A350-EED6CFB59F98}" destId="{7D550970-5588-4EBB-B073-463EC6EB05A4}" srcOrd="5" destOrd="0" parTransId="{CFD44A2A-6196-4183-BD05-EDAD10274E96}" sibTransId="{CA70BEF6-82DA-4218-8FFD-2EF698396984}"/>
    <dgm:cxn modelId="{D7879692-7ABF-4277-9747-C41FA94E21DD}" type="presOf" srcId="{D9622692-05D9-4B44-B997-34C482CEAD07}" destId="{EDA64E7E-39F7-47B6-BE20-7054A81C7ED8}" srcOrd="0" destOrd="0" presId="urn:microsoft.com/office/officeart/2005/8/layout/hProcess11"/>
    <dgm:cxn modelId="{337CBFCC-A48C-4EE1-904F-548B2DE30345}" type="presOf" srcId="{CBD49820-2664-44CA-ACF4-23880BCE8556}" destId="{92555D7C-BA79-40AB-AEB4-9DF6047BAF06}" srcOrd="0" destOrd="0" presId="urn:microsoft.com/office/officeart/2005/8/layout/hProcess11"/>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68D0D1BC-B9AA-4E67-950E-DDAC4A425FC7}" srcId="{9DB306B1-95E3-41C3-A350-EED6CFB59F98}" destId="{8FE3B16D-CB1D-4452-A24F-4DB82B820C1E}" srcOrd="4" destOrd="0" parTransId="{24DBCB50-83CD-4AD0-BEAA-B8B6ED5373CA}" sibTransId="{5349CD23-2C20-4273-8E02-D6D9A6D3A0DC}"/>
    <dgm:cxn modelId="{7CB044DA-54A8-4776-90D7-8344FA7B4815}" srcId="{9DB306B1-95E3-41C3-A350-EED6CFB59F98}" destId="{B66FD67A-FD18-4A42-8E47-01EE84191342}" srcOrd="2" destOrd="0" parTransId="{728FA86D-CA9B-46AB-BC5B-3504B89C7781}" sibTransId="{029B6F63-0A76-4D7B-AAFB-CA02A1F0B036}"/>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1769659"/>
          <a:ext cx="11347163" cy="138746"/>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10576" y="0"/>
          <a:ext cx="1804239"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RO1</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FUNCTIONAL DESCRIPTION</a:t>
          </a:r>
          <a:endParaRPr lang="en-US" sz="1200" kern="1200" dirty="0">
            <a:solidFill>
              <a:schemeClr val="bg1"/>
            </a:solidFill>
            <a:latin typeface="Arial" panose="020B0604020202020204" pitchFamily="34" charset="0"/>
            <a:cs typeface="Arial" panose="020B0604020202020204" pitchFamily="34" charset="0"/>
          </a:endParaRPr>
        </a:p>
      </dsp:txBody>
      <dsp:txXfrm>
        <a:off x="10576" y="0"/>
        <a:ext cx="1804239" cy="1466358"/>
      </dsp:txXfrm>
    </dsp:sp>
    <dsp:sp modelId="{1F883994-82B5-4883-84E5-27DEA523696A}">
      <dsp:nvSpPr>
        <dsp:cNvPr id="0" name=""/>
        <dsp:cNvSpPr/>
      </dsp:nvSpPr>
      <dsp:spPr>
        <a:xfrm>
          <a:off x="787502"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1885805" y="2199537"/>
          <a:ext cx="1863614"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kern="1200" dirty="0">
              <a:latin typeface="Arial" panose="020B0604020202020204" pitchFamily="34" charset="0"/>
              <a:cs typeface="Arial" panose="020B0604020202020204" pitchFamily="34" charset="0"/>
            </a:rPr>
            <a:t>RO2</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WELCOME</a:t>
          </a:r>
          <a:r>
            <a:rPr lang="en-US" sz="1600" b="1" kern="1200" dirty="0">
              <a:solidFill>
                <a:schemeClr val="bg1"/>
              </a:solidFill>
            </a:rPr>
            <a:t> PAGE</a:t>
          </a:r>
        </a:p>
        <a:p>
          <a:pPr lvl="0" algn="ctr" defTabSz="711200">
            <a:lnSpc>
              <a:spcPct val="90000"/>
            </a:lnSpc>
            <a:spcBef>
              <a:spcPct val="0"/>
            </a:spcBef>
            <a:spcAft>
              <a:spcPct val="35000"/>
            </a:spcAft>
          </a:pPr>
          <a:endParaRPr lang="en-US" sz="1200" kern="1200" dirty="0">
            <a:solidFill>
              <a:schemeClr val="bg1"/>
            </a:solidFill>
          </a:endParaRPr>
        </a:p>
      </dsp:txBody>
      <dsp:txXfrm>
        <a:off x="1885805" y="2199537"/>
        <a:ext cx="1863614" cy="1466358"/>
      </dsp:txXfrm>
    </dsp:sp>
    <dsp:sp modelId="{C3811A8C-C5B9-40D6-9371-4FC75134A683}">
      <dsp:nvSpPr>
        <dsp:cNvPr id="0" name=""/>
        <dsp:cNvSpPr/>
      </dsp:nvSpPr>
      <dsp:spPr>
        <a:xfrm>
          <a:off x="2692418"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820408" y="0"/>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i="0" kern="1200" dirty="0">
              <a:solidFill>
                <a:schemeClr val="tx1"/>
              </a:solidFill>
              <a:latin typeface="Arial" panose="020B0604020202020204" pitchFamily="34" charset="0"/>
              <a:cs typeface="Arial" panose="020B0604020202020204" pitchFamily="34" charset="0"/>
            </a:rPr>
            <a:t>RO3</a:t>
          </a:r>
        </a:p>
        <a:p>
          <a:pPr lvl="0" algn="ctr" defTabSz="711200">
            <a:lnSpc>
              <a:spcPct val="90000"/>
            </a:lnSpc>
            <a:spcBef>
              <a:spcPct val="0"/>
            </a:spcBef>
            <a:spcAft>
              <a:spcPct val="35000"/>
            </a:spcAft>
          </a:pPr>
          <a:r>
            <a:rPr lang="en-US" sz="1600" b="1" i="0" kern="1200" dirty="0">
              <a:solidFill>
                <a:schemeClr val="bg1"/>
              </a:solidFill>
              <a:latin typeface="Arial" panose="020B0604020202020204" pitchFamily="34" charset="0"/>
              <a:cs typeface="Arial" panose="020B0604020202020204" pitchFamily="34" charset="0"/>
            </a:rPr>
            <a:t>HOMEPAGE</a:t>
          </a:r>
          <a:endParaRPr lang="en-US" sz="1600" b="1" kern="1200" dirty="0">
            <a:solidFill>
              <a:schemeClr val="bg1"/>
            </a:solidFill>
            <a:latin typeface="Arial" panose="020B0604020202020204" pitchFamily="34" charset="0"/>
            <a:cs typeface="Arial" panose="020B0604020202020204" pitchFamily="34" charset="0"/>
          </a:endParaRPr>
        </a:p>
      </dsp:txBody>
      <dsp:txXfrm>
        <a:off x="3820408" y="0"/>
        <a:ext cx="1419777" cy="1466358"/>
      </dsp:txXfrm>
    </dsp:sp>
    <dsp:sp modelId="{47A22639-27DB-48B6-8C1A-0E49E17D2CAD}">
      <dsp:nvSpPr>
        <dsp:cNvPr id="0" name=""/>
        <dsp:cNvSpPr/>
      </dsp:nvSpPr>
      <dsp:spPr>
        <a:xfrm>
          <a:off x="4405103"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311175" y="2199537"/>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RO4</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PRODUCT CATALOG PAGE</a:t>
          </a:r>
          <a:endParaRPr lang="en-US" sz="1600" kern="1200" dirty="0">
            <a:solidFill>
              <a:schemeClr val="bg1"/>
            </a:solidFill>
            <a:latin typeface="Arial" panose="020B0604020202020204" pitchFamily="34" charset="0"/>
            <a:cs typeface="Arial" panose="020B0604020202020204" pitchFamily="34" charset="0"/>
          </a:endParaRPr>
        </a:p>
      </dsp:txBody>
      <dsp:txXfrm>
        <a:off x="5311175" y="2199537"/>
        <a:ext cx="1419777" cy="1466358"/>
      </dsp:txXfrm>
    </dsp:sp>
    <dsp:sp modelId="{0B9460AF-9DA8-4898-B704-60496BEF18AE}">
      <dsp:nvSpPr>
        <dsp:cNvPr id="0" name=""/>
        <dsp:cNvSpPr/>
      </dsp:nvSpPr>
      <dsp:spPr>
        <a:xfrm>
          <a:off x="5895870"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6801942" y="0"/>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RO5</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PRODUCT DETAILS</a:t>
          </a:r>
          <a:endParaRPr lang="en-US" sz="1600" kern="1200" dirty="0">
            <a:solidFill>
              <a:schemeClr val="bg1"/>
            </a:solidFill>
            <a:latin typeface="Arial" panose="020B0604020202020204" pitchFamily="34" charset="0"/>
            <a:cs typeface="Arial" panose="020B0604020202020204" pitchFamily="34" charset="0"/>
          </a:endParaRPr>
        </a:p>
      </dsp:txBody>
      <dsp:txXfrm>
        <a:off x="6801942" y="0"/>
        <a:ext cx="1419777" cy="1466358"/>
      </dsp:txXfrm>
    </dsp:sp>
    <dsp:sp modelId="{155E5997-386E-441B-878C-596380EE7AD5}">
      <dsp:nvSpPr>
        <dsp:cNvPr id="0" name=""/>
        <dsp:cNvSpPr/>
      </dsp:nvSpPr>
      <dsp:spPr>
        <a:xfrm>
          <a:off x="7386636"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8292708" y="2084864"/>
          <a:ext cx="1909161" cy="1619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i="0" kern="1200" dirty="0">
              <a:solidFill>
                <a:schemeClr val="tx1"/>
              </a:solidFill>
              <a:latin typeface="Arial" panose="020B0604020202020204" pitchFamily="34" charset="0"/>
              <a:cs typeface="Arial" panose="020B0604020202020204" pitchFamily="34" charset="0"/>
            </a:rPr>
            <a:t>RO6</a:t>
          </a:r>
        </a:p>
        <a:p>
          <a:pPr lvl="0" algn="ctr" defTabSz="711200">
            <a:lnSpc>
              <a:spcPct val="90000"/>
            </a:lnSpc>
            <a:spcBef>
              <a:spcPct val="0"/>
            </a:spcBef>
            <a:spcAft>
              <a:spcPct val="35000"/>
            </a:spcAft>
          </a:pPr>
          <a:r>
            <a:rPr lang="en-US" sz="1600" b="1" i="0" kern="1200" dirty="0">
              <a:solidFill>
                <a:schemeClr val="bg1"/>
              </a:solidFill>
              <a:latin typeface="Arial" panose="020B0604020202020204" pitchFamily="34" charset="0"/>
              <a:cs typeface="Arial" panose="020B0604020202020204" pitchFamily="34" charset="0"/>
            </a:rPr>
            <a:t>TRANSACTION PAGE</a:t>
          </a:r>
        </a:p>
      </dsp:txBody>
      <dsp:txXfrm>
        <a:off x="8292708" y="2084864"/>
        <a:ext cx="1909161" cy="1619255"/>
      </dsp:txXfrm>
    </dsp:sp>
    <dsp:sp modelId="{9E2F2A95-FCE2-4B1D-ADB6-0EA0E829C435}">
      <dsp:nvSpPr>
        <dsp:cNvPr id="0" name=""/>
        <dsp:cNvSpPr/>
      </dsp:nvSpPr>
      <dsp:spPr>
        <a:xfrm>
          <a:off x="9122095" y="1669529"/>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4/5/2022</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4/5/2022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116610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394377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2084968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78976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4/5/2022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4/5/2022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4/5/2022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4/5/2022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bhiramprints.github.io/gift_basket/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https://abhiramprints.github.io/gift_bask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1.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446535" y="4804647"/>
            <a:ext cx="11298932" cy="895244"/>
          </a:xfrm>
        </p:spPr>
        <p:txBody>
          <a:bodyPr vert="horz" lIns="91440" tIns="45720" rIns="91440" bIns="45720" rtlCol="0" anchor="b">
            <a:normAutofit/>
          </a:bodyPr>
          <a:lstStyle/>
          <a:p>
            <a:pPr algn="ctr"/>
            <a:r>
              <a:rPr lang="en-US" sz="4400" b="1" dirty="0">
                <a:solidFill>
                  <a:schemeClr val="tx1"/>
                </a:solidFill>
              </a:rPr>
              <a:t>TEAM MAJESTY</a:t>
            </a:r>
          </a:p>
        </p:txBody>
      </p:sp>
      <p:sp>
        <p:nvSpPr>
          <p:cNvPr id="9" name="Subtitle 8"/>
          <p:cNvSpPr>
            <a:spLocks noGrp="1"/>
          </p:cNvSpPr>
          <p:nvPr>
            <p:ph type="subTitle" idx="1"/>
          </p:nvPr>
        </p:nvSpPr>
        <p:spPr>
          <a:xfrm>
            <a:off x="3205018" y="5447714"/>
            <a:ext cx="8369721" cy="504354"/>
          </a:xfrm>
        </p:spPr>
        <p:txBody>
          <a:bodyPr vert="horz" lIns="91440" tIns="45720" rIns="91440" bIns="45720" rtlCol="0" anchor="t">
            <a:normAutofit/>
          </a:bodyPr>
          <a:lstStyle/>
          <a:p>
            <a:r>
              <a:rPr lang="en-US" sz="1800" dirty="0"/>
              <a:t> </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499233906"/>
              </p:ext>
            </p:extLst>
          </p:nvPr>
        </p:nvGraphicFramePr>
        <p:xfrm>
          <a:off x="0" y="0"/>
          <a:ext cx="12192000" cy="6857996"/>
        </p:xfrm>
        <a:graphic>
          <a:graphicData uri="http://schemas.openxmlformats.org/drawingml/2006/table">
            <a:tbl>
              <a:tblPr>
                <a:tableStyleId>{5C22544A-7EE6-4342-B048-85BDC9FD1C3A}</a:tableStyleId>
              </a:tblPr>
              <a:tblGrid>
                <a:gridCol w="330463">
                  <a:extLst>
                    <a:ext uri="{9D8B030D-6E8A-4147-A177-3AD203B41FA5}">
                      <a16:colId xmlns:a16="http://schemas.microsoft.com/office/drawing/2014/main" val="4234640921"/>
                    </a:ext>
                  </a:extLst>
                </a:gridCol>
                <a:gridCol w="3023392">
                  <a:extLst>
                    <a:ext uri="{9D8B030D-6E8A-4147-A177-3AD203B41FA5}">
                      <a16:colId xmlns:a16="http://schemas.microsoft.com/office/drawing/2014/main" val="2935656017"/>
                    </a:ext>
                  </a:extLst>
                </a:gridCol>
                <a:gridCol w="2517148">
                  <a:extLst>
                    <a:ext uri="{9D8B030D-6E8A-4147-A177-3AD203B41FA5}">
                      <a16:colId xmlns:a16="http://schemas.microsoft.com/office/drawing/2014/main" val="4172016750"/>
                    </a:ext>
                  </a:extLst>
                </a:gridCol>
                <a:gridCol w="4603033">
                  <a:extLst>
                    <a:ext uri="{9D8B030D-6E8A-4147-A177-3AD203B41FA5}">
                      <a16:colId xmlns:a16="http://schemas.microsoft.com/office/drawing/2014/main" val="3562866294"/>
                    </a:ext>
                  </a:extLst>
                </a:gridCol>
                <a:gridCol w="1717964">
                  <a:extLst>
                    <a:ext uri="{9D8B030D-6E8A-4147-A177-3AD203B41FA5}">
                      <a16:colId xmlns:a16="http://schemas.microsoft.com/office/drawing/2014/main" val="2918231890"/>
                    </a:ext>
                  </a:extLst>
                </a:gridCol>
              </a:tblGrid>
              <a:tr h="322684">
                <a:tc gridSpan="5">
                  <a:txBody>
                    <a:bodyPr/>
                    <a:lstStyle/>
                    <a:p>
                      <a:pPr algn="ctr" fontAlgn="b"/>
                      <a:r>
                        <a:rPr lang="en-US" sz="1800" u="none" strike="noStrike" dirty="0">
                          <a:solidFill>
                            <a:schemeClr val="accent3">
                              <a:lumMod val="75000"/>
                            </a:schemeClr>
                          </a:solidFill>
                          <a:effectLst/>
                        </a:rPr>
                        <a:t>TEST SCENARIOS : GIFT BASKET</a:t>
                      </a:r>
                      <a:endParaRPr lang="en-US" sz="1800" b="0" i="0" u="none" strike="noStrike" dirty="0">
                        <a:solidFill>
                          <a:schemeClr val="accent3">
                            <a:lumMod val="75000"/>
                          </a:schemeClr>
                        </a:solidFill>
                        <a:effectLst/>
                        <a:latin typeface="Calibri" panose="020F0502020204030204" pitchFamily="34" charset="0"/>
                      </a:endParaRPr>
                    </a:p>
                  </a:txBody>
                  <a:tcPr marL="2514" marR="2514" marT="2514" marB="0" anchor="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7972979"/>
                  </a:ext>
                </a:extLst>
              </a:tr>
              <a:tr h="455556">
                <a:tc>
                  <a:txBody>
                    <a:bodyPr/>
                    <a:lstStyle/>
                    <a:p>
                      <a:pPr algn="l" fontAlgn="b"/>
                      <a:r>
                        <a:rPr lang="en-US" sz="1200" b="1" u="none" strike="noStrike" dirty="0">
                          <a:effectLst/>
                        </a:rPr>
                        <a:t>SL.NO.</a:t>
                      </a:r>
                      <a:endParaRPr lang="en-US" sz="1200" b="1" i="0" u="none" strike="noStrike" dirty="0">
                        <a:solidFill>
                          <a:srgbClr val="000000"/>
                        </a:solidFill>
                        <a:effectLst/>
                        <a:latin typeface="Calibri" panose="020F0502020204030204" pitchFamily="34" charset="0"/>
                      </a:endParaRPr>
                    </a:p>
                  </a:txBody>
                  <a:tcPr marL="2514" marR="2514" marT="2514" marB="0" anchor="b">
                    <a:solidFill>
                      <a:schemeClr val="accent5">
                        <a:lumMod val="75000"/>
                      </a:schemeClr>
                    </a:solidFill>
                  </a:tcPr>
                </a:tc>
                <a:tc>
                  <a:txBody>
                    <a:bodyPr/>
                    <a:lstStyle/>
                    <a:p>
                      <a:pPr algn="l" fontAlgn="b"/>
                      <a:r>
                        <a:rPr lang="en-US" sz="1200" b="1" u="none" strike="noStrike" dirty="0">
                          <a:effectLst/>
                        </a:rPr>
                        <a:t>Module</a:t>
                      </a:r>
                      <a:endParaRPr lang="en-US" sz="1200" b="1" i="0" u="none" strike="noStrike" dirty="0">
                        <a:solidFill>
                          <a:srgbClr val="000000"/>
                        </a:solidFill>
                        <a:effectLst/>
                        <a:latin typeface="Calibri" panose="020F0502020204030204" pitchFamily="34" charset="0"/>
                      </a:endParaRPr>
                    </a:p>
                  </a:txBody>
                  <a:tcPr marL="2514" marR="2514" marT="2514" marB="0" anchor="b">
                    <a:solidFill>
                      <a:schemeClr val="accent5">
                        <a:lumMod val="75000"/>
                      </a:schemeClr>
                    </a:solidFill>
                  </a:tcPr>
                </a:tc>
                <a:tc>
                  <a:txBody>
                    <a:bodyPr/>
                    <a:lstStyle/>
                    <a:p>
                      <a:pPr algn="l" fontAlgn="b"/>
                      <a:r>
                        <a:rPr lang="en-US" sz="1200" b="1" u="none" strike="noStrike" dirty="0">
                          <a:effectLst/>
                        </a:rPr>
                        <a:t>Test </a:t>
                      </a:r>
                      <a:r>
                        <a:rPr lang="en-US" sz="1200" b="1" u="none" strike="noStrike" dirty="0" err="1">
                          <a:effectLst/>
                        </a:rPr>
                        <a:t>Scenario_id</a:t>
                      </a:r>
                      <a:endParaRPr lang="en-US" sz="1200" b="1" i="0" u="none" strike="noStrike" dirty="0">
                        <a:solidFill>
                          <a:srgbClr val="000000"/>
                        </a:solidFill>
                        <a:effectLst/>
                        <a:latin typeface="Calibri" panose="020F0502020204030204" pitchFamily="34" charset="0"/>
                      </a:endParaRPr>
                    </a:p>
                  </a:txBody>
                  <a:tcPr marL="2514" marR="2514" marT="2514" marB="0" anchor="b">
                    <a:solidFill>
                      <a:schemeClr val="accent5">
                        <a:lumMod val="75000"/>
                      </a:schemeClr>
                    </a:solidFill>
                  </a:tcPr>
                </a:tc>
                <a:tc>
                  <a:txBody>
                    <a:bodyPr/>
                    <a:lstStyle/>
                    <a:p>
                      <a:pPr algn="l" fontAlgn="b"/>
                      <a:r>
                        <a:rPr lang="en-US" sz="1200" b="1" u="none" strike="noStrike" dirty="0" err="1">
                          <a:effectLst/>
                        </a:rPr>
                        <a:t>Scenario_name</a:t>
                      </a:r>
                      <a:endParaRPr lang="en-US" sz="1200" b="1" i="0" u="none" strike="noStrike" dirty="0">
                        <a:solidFill>
                          <a:srgbClr val="000000"/>
                        </a:solidFill>
                        <a:effectLst/>
                        <a:latin typeface="Calibri" panose="020F0502020204030204" pitchFamily="34" charset="0"/>
                      </a:endParaRPr>
                    </a:p>
                  </a:txBody>
                  <a:tcPr marL="2514" marR="2514" marT="2514" marB="0" anchor="b">
                    <a:solidFill>
                      <a:schemeClr val="accent5">
                        <a:lumMod val="75000"/>
                      </a:schemeClr>
                    </a:solidFill>
                  </a:tcPr>
                </a:tc>
                <a:tc>
                  <a:txBody>
                    <a:bodyPr/>
                    <a:lstStyle/>
                    <a:p>
                      <a:pPr algn="ctr" fontAlgn="b"/>
                      <a:r>
                        <a:rPr lang="en-US" sz="1200" b="1" u="none" strike="noStrike" dirty="0" err="1">
                          <a:effectLst/>
                        </a:rPr>
                        <a:t>Requirement_ID</a:t>
                      </a:r>
                      <a:endParaRPr lang="en-US" sz="1200" b="1" i="0" u="none" strike="noStrike" dirty="0">
                        <a:solidFill>
                          <a:srgbClr val="000000"/>
                        </a:solidFill>
                        <a:effectLst/>
                        <a:latin typeface="Calibri" panose="020F0502020204030204" pitchFamily="34" charset="0"/>
                      </a:endParaRPr>
                    </a:p>
                  </a:txBody>
                  <a:tcPr marL="2514" marR="2514" marT="2514" marB="0" anchor="b">
                    <a:solidFill>
                      <a:schemeClr val="accent5">
                        <a:lumMod val="75000"/>
                      </a:schemeClr>
                    </a:solidFill>
                  </a:tcPr>
                </a:tc>
                <a:extLst>
                  <a:ext uri="{0D108BD9-81ED-4DB2-BD59-A6C34878D82A}">
                    <a16:rowId xmlns:a16="http://schemas.microsoft.com/office/drawing/2014/main" val="83029535"/>
                  </a:ext>
                </a:extLst>
              </a:tr>
              <a:tr h="338723">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Complete end-to-end Functionality</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GIFT_FUNCTIONAL_1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Gift Basket's Complete end-to-end working </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RO1</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631619073"/>
                  </a:ext>
                </a:extLst>
              </a:tr>
              <a:tr h="338723">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Welcome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GIFT_FUNCTIONAL_1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Welcome page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RO2</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723946389"/>
                  </a:ext>
                </a:extLst>
              </a:tr>
              <a:tr h="338723">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Home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GIFT_HOME_1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Home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RO3</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413858966"/>
                  </a:ext>
                </a:extLst>
              </a:tr>
              <a:tr h="338723">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Quick Links function</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GIFT_QUICK_LINKS_1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Quick Links function</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RO3</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1967716069"/>
                  </a:ext>
                </a:extLst>
              </a:tr>
              <a:tr h="338723">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MDF Gifts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GIFT_CATG_MDF_1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MDF Gifts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RO4</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96643074"/>
                  </a:ext>
                </a:extLst>
              </a:tr>
              <a:tr h="338723">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Stationery Gifts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GIFT_CATG_STA_1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Stationery Gifts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RO4</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201066014"/>
                  </a:ext>
                </a:extLst>
              </a:tr>
              <a:tr h="623546">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Customized Wearables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GIFT_CATG_CUST_WEAR_1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Customized Wearables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RO4</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419429047"/>
                  </a:ext>
                </a:extLst>
              </a:tr>
              <a:tr h="338723">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Cubicle Essentials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GIFT_CATG_CUBE_ESSEN_1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Cubicle Essentials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RO4</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1710004656"/>
                  </a:ext>
                </a:extLst>
              </a:tr>
              <a:tr h="338723">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MDF Gifts Products detail view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GIFT_MDF_PROD_DETAIL_1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MDF Gifts Products detail view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RO5</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74877572"/>
                  </a:ext>
                </a:extLst>
              </a:tr>
              <a:tr h="381571">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Stationery Gifts Products detail view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GIFT_STA_PROD_DETAIL_1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Stationery Gifts Products detail view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RO5</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874761960"/>
                  </a:ext>
                </a:extLst>
              </a:tr>
              <a:tr h="628392">
                <a:tc>
                  <a:txBody>
                    <a:bodyPr/>
                    <a:lstStyle/>
                    <a:p>
                      <a:pPr algn="ct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Customized Wearables Products detail view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GIFT_CUST_WEAR_PROD_DETAIL_1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Customized Wearables Products detail view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RO5</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52534846"/>
                  </a:ext>
                </a:extLst>
              </a:tr>
              <a:tr h="381571">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Cubicle Essentials Products detail view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GIFT_CUBE_ESSEN_PROD_DETAIL_1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Cubicle Essentials Products detail view Page's fields</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RO5</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393716138"/>
                  </a:ext>
                </a:extLst>
              </a:tr>
              <a:tr h="338723">
                <a:tc>
                  <a:txBody>
                    <a:bodyPr/>
                    <a:lstStyle/>
                    <a:p>
                      <a:pPr algn="ctr" fontAlgn="b"/>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Transaction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GIFT_TRANSACTION_1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Transaction page's info</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RO6</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622507017"/>
                  </a:ext>
                </a:extLst>
              </a:tr>
              <a:tr h="338723">
                <a:tc>
                  <a:txBody>
                    <a:bodyPr/>
                    <a:lstStyle/>
                    <a:p>
                      <a:pPr algn="ct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Transaction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GIFT_TRANSACTION_2</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Transaction page's info</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RO6</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4103526478"/>
                  </a:ext>
                </a:extLst>
              </a:tr>
              <a:tr h="338723">
                <a:tc>
                  <a:txBody>
                    <a:bodyPr/>
                    <a:lstStyle/>
                    <a:p>
                      <a:pPr algn="ct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Feedback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GIFT_FEEDBACK_1</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Feedback Page's info</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RO7</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2692731787"/>
                  </a:ext>
                </a:extLst>
              </a:tr>
              <a:tr h="338723">
                <a:tc>
                  <a:txBody>
                    <a:bodyPr/>
                    <a:lstStyle/>
                    <a:p>
                      <a:pPr algn="ct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 Basket's Feedback Page</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GIFT_FEEDBACK_2</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l" fontAlgn="b"/>
                      <a:r>
                        <a:rPr lang="en-US" sz="1100" u="none" strike="noStrike" dirty="0">
                          <a:effectLst/>
                        </a:rPr>
                        <a:t>Validating Feedback Page's info</a:t>
                      </a:r>
                      <a:endParaRPr lang="en-US" sz="1100" b="0" i="0" u="none" strike="noStrike" dirty="0">
                        <a:solidFill>
                          <a:srgbClr val="000000"/>
                        </a:solidFill>
                        <a:effectLst/>
                        <a:latin typeface="Calibri" panose="020F0502020204030204" pitchFamily="34" charset="0"/>
                      </a:endParaRPr>
                    </a:p>
                  </a:txBody>
                  <a:tcPr marL="2514" marR="2514" marT="2514" marB="0" anchor="b"/>
                </a:tc>
                <a:tc>
                  <a:txBody>
                    <a:bodyPr/>
                    <a:lstStyle/>
                    <a:p>
                      <a:pPr algn="ctr" fontAlgn="b"/>
                      <a:r>
                        <a:rPr lang="en-US" sz="1100" u="none" strike="noStrike" dirty="0">
                          <a:effectLst/>
                        </a:rPr>
                        <a:t>RO7</a:t>
                      </a:r>
                      <a:endParaRPr lang="en-US" sz="1100" b="0" i="0" u="none" strike="noStrike" dirty="0">
                        <a:solidFill>
                          <a:srgbClr val="000000"/>
                        </a:solidFill>
                        <a:effectLst/>
                        <a:latin typeface="Calibri" panose="020F0502020204030204" pitchFamily="34" charset="0"/>
                      </a:endParaRPr>
                    </a:p>
                  </a:txBody>
                  <a:tcPr marL="2514" marR="2514" marT="2514" marB="0" anchor="b"/>
                </a:tc>
                <a:extLst>
                  <a:ext uri="{0D108BD9-81ED-4DB2-BD59-A6C34878D82A}">
                    <a16:rowId xmlns:a16="http://schemas.microsoft.com/office/drawing/2014/main" val="1465353085"/>
                  </a:ext>
                </a:extLst>
              </a:tr>
            </a:tbl>
          </a:graphicData>
        </a:graphic>
      </p:graphicFrame>
      <p:sp>
        <p:nvSpPr>
          <p:cNvPr id="5" name="Text Placeholder 4"/>
          <p:cNvSpPr>
            <a:spLocks noGrp="1"/>
          </p:cNvSpPr>
          <p:nvPr>
            <p:ph type="body" sz="quarter" idx="3"/>
          </p:nvPr>
        </p:nvSpPr>
        <p:spPr/>
        <p:txBody>
          <a:bodyPr/>
          <a:lstStyle/>
          <a:p>
            <a:r>
              <a:rPr lang="en-US" dirty="0"/>
              <a:t> </a:t>
            </a:r>
          </a:p>
        </p:txBody>
      </p:sp>
      <p:sp>
        <p:nvSpPr>
          <p:cNvPr id="6" name="Content Placeholder 5"/>
          <p:cNvSpPr>
            <a:spLocks noGrp="1"/>
          </p:cNvSpPr>
          <p:nvPr>
            <p:ph sz="quarter" idx="4"/>
          </p:nvPr>
        </p:nvSpPr>
        <p:spPr/>
        <p:txBody>
          <a:bodyPr/>
          <a:lstStyle/>
          <a:p>
            <a:pPr marL="0" indent="0">
              <a:buNone/>
            </a:pPr>
            <a:r>
              <a:rPr lang="en-US" dirty="0"/>
              <a:t> </a:t>
            </a:r>
          </a:p>
        </p:txBody>
      </p:sp>
    </p:spTree>
    <p:extLst>
      <p:ext uri="{BB962C8B-B14F-4D97-AF65-F5344CB8AC3E}">
        <p14:creationId xmlns:p14="http://schemas.microsoft.com/office/powerpoint/2010/main" val="1753058864"/>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2746063"/>
              </p:ext>
            </p:extLst>
          </p:nvPr>
        </p:nvGraphicFramePr>
        <p:xfrm>
          <a:off x="0" y="-4"/>
          <a:ext cx="6160655" cy="6857996"/>
        </p:xfrm>
        <a:graphic>
          <a:graphicData uri="http://schemas.openxmlformats.org/drawingml/2006/table">
            <a:tbl>
              <a:tblPr>
                <a:tableStyleId>{5C22544A-7EE6-4342-B048-85BDC9FD1C3A}</a:tableStyleId>
              </a:tblPr>
              <a:tblGrid>
                <a:gridCol w="1506492">
                  <a:extLst>
                    <a:ext uri="{9D8B030D-6E8A-4147-A177-3AD203B41FA5}">
                      <a16:colId xmlns:a16="http://schemas.microsoft.com/office/drawing/2014/main" val="293044562"/>
                    </a:ext>
                  </a:extLst>
                </a:gridCol>
                <a:gridCol w="1975401">
                  <a:extLst>
                    <a:ext uri="{9D8B030D-6E8A-4147-A177-3AD203B41FA5}">
                      <a16:colId xmlns:a16="http://schemas.microsoft.com/office/drawing/2014/main" val="585152378"/>
                    </a:ext>
                  </a:extLst>
                </a:gridCol>
                <a:gridCol w="1323165">
                  <a:extLst>
                    <a:ext uri="{9D8B030D-6E8A-4147-A177-3AD203B41FA5}">
                      <a16:colId xmlns:a16="http://schemas.microsoft.com/office/drawing/2014/main" val="3457609247"/>
                    </a:ext>
                  </a:extLst>
                </a:gridCol>
                <a:gridCol w="814610">
                  <a:extLst>
                    <a:ext uri="{9D8B030D-6E8A-4147-A177-3AD203B41FA5}">
                      <a16:colId xmlns:a16="http://schemas.microsoft.com/office/drawing/2014/main" val="3379419470"/>
                    </a:ext>
                  </a:extLst>
                </a:gridCol>
                <a:gridCol w="540987">
                  <a:extLst>
                    <a:ext uri="{9D8B030D-6E8A-4147-A177-3AD203B41FA5}">
                      <a16:colId xmlns:a16="http://schemas.microsoft.com/office/drawing/2014/main" val="2393855467"/>
                    </a:ext>
                  </a:extLst>
                </a:gridCol>
              </a:tblGrid>
              <a:tr h="259764">
                <a:tc gridSpan="5">
                  <a:txBody>
                    <a:bodyPr/>
                    <a:lstStyle/>
                    <a:p>
                      <a:pPr algn="ctr" fontAlgn="b"/>
                      <a:r>
                        <a:rPr lang="en-US" sz="1400" u="none" strike="noStrike" dirty="0">
                          <a:solidFill>
                            <a:schemeClr val="accent1"/>
                          </a:solidFill>
                          <a:effectLst/>
                        </a:rPr>
                        <a:t>RTM-GIFT BASKET</a:t>
                      </a:r>
                      <a:endParaRPr lang="en-US" sz="1400" b="1" i="0" u="none" strike="noStrike" dirty="0">
                        <a:solidFill>
                          <a:schemeClr val="accent1"/>
                        </a:solidFill>
                        <a:effectLst/>
                        <a:latin typeface="Calibri" panose="020F0502020204030204" pitchFamily="34" charset="0"/>
                      </a:endParaRPr>
                    </a:p>
                  </a:txBody>
                  <a:tcPr marL="3160" marR="3160" marT="3160" marB="0" anchor="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1828517"/>
                  </a:ext>
                </a:extLst>
              </a:tr>
              <a:tr h="369467">
                <a:tc>
                  <a:txBody>
                    <a:bodyPr/>
                    <a:lstStyle/>
                    <a:p>
                      <a:pPr algn="l" fontAlgn="b"/>
                      <a:r>
                        <a:rPr lang="en-US" sz="1200" b="1" u="none" strike="noStrike" dirty="0" err="1">
                          <a:effectLst/>
                        </a:rPr>
                        <a:t>Requirement_ID</a:t>
                      </a:r>
                      <a:endParaRPr lang="en-US" sz="1200" b="1" i="0" u="none" strike="noStrike" dirty="0">
                        <a:solidFill>
                          <a:srgbClr val="000000"/>
                        </a:solidFill>
                        <a:effectLst/>
                        <a:latin typeface="Calibri" panose="020F0502020204030204" pitchFamily="34" charset="0"/>
                      </a:endParaRPr>
                    </a:p>
                  </a:txBody>
                  <a:tcPr marL="3160" marR="3160" marT="3160" marB="0" anchor="b">
                    <a:solidFill>
                      <a:srgbClr val="92D050"/>
                    </a:solidFill>
                  </a:tcPr>
                </a:tc>
                <a:tc>
                  <a:txBody>
                    <a:bodyPr/>
                    <a:lstStyle/>
                    <a:p>
                      <a:pPr algn="l" fontAlgn="b"/>
                      <a:r>
                        <a:rPr lang="en-US" sz="1200" b="1" u="none" strike="noStrike" dirty="0">
                          <a:effectLst/>
                        </a:rPr>
                        <a:t>Test </a:t>
                      </a:r>
                      <a:r>
                        <a:rPr lang="en-US" sz="1200" b="1" u="none" strike="noStrike" dirty="0" err="1">
                          <a:effectLst/>
                        </a:rPr>
                        <a:t>Scenario_ID</a:t>
                      </a:r>
                      <a:endParaRPr lang="en-US" sz="1200" b="1" i="0" u="none" strike="noStrike" dirty="0">
                        <a:solidFill>
                          <a:srgbClr val="000000"/>
                        </a:solidFill>
                        <a:effectLst/>
                        <a:latin typeface="Calibri" panose="020F0502020204030204" pitchFamily="34" charset="0"/>
                      </a:endParaRPr>
                    </a:p>
                  </a:txBody>
                  <a:tcPr marL="3160" marR="3160" marT="3160" marB="0" anchor="b">
                    <a:solidFill>
                      <a:srgbClr val="92D050"/>
                    </a:solidFill>
                  </a:tcPr>
                </a:tc>
                <a:tc>
                  <a:txBody>
                    <a:bodyPr/>
                    <a:lstStyle/>
                    <a:p>
                      <a:pPr algn="l" fontAlgn="b"/>
                      <a:r>
                        <a:rPr lang="en-US" sz="1200" b="1" u="none" strike="noStrike" dirty="0">
                          <a:effectLst/>
                        </a:rPr>
                        <a:t>Test </a:t>
                      </a:r>
                      <a:r>
                        <a:rPr lang="en-US" sz="1200" b="1" u="none" strike="noStrike" dirty="0" err="1">
                          <a:effectLst/>
                        </a:rPr>
                        <a:t>Case_ID</a:t>
                      </a:r>
                      <a:endParaRPr lang="en-US" sz="1200" b="1" i="0" u="none" strike="noStrike" dirty="0">
                        <a:solidFill>
                          <a:srgbClr val="000000"/>
                        </a:solidFill>
                        <a:effectLst/>
                        <a:latin typeface="Calibri" panose="020F0502020204030204" pitchFamily="34" charset="0"/>
                      </a:endParaRPr>
                    </a:p>
                  </a:txBody>
                  <a:tcPr marL="3160" marR="3160" marT="3160" marB="0" anchor="b">
                    <a:solidFill>
                      <a:srgbClr val="92D050"/>
                    </a:solidFill>
                  </a:tcPr>
                </a:tc>
                <a:tc>
                  <a:txBody>
                    <a:bodyPr/>
                    <a:lstStyle/>
                    <a:p>
                      <a:pPr algn="l" fontAlgn="b"/>
                      <a:r>
                        <a:rPr lang="en-US" sz="1200" b="1" u="none" strike="noStrike" dirty="0">
                          <a:effectLst/>
                        </a:rPr>
                        <a:t>Test Result</a:t>
                      </a:r>
                      <a:endParaRPr lang="en-US" sz="1200" b="1" i="0" u="none" strike="noStrike" dirty="0">
                        <a:solidFill>
                          <a:srgbClr val="000000"/>
                        </a:solidFill>
                        <a:effectLst/>
                        <a:latin typeface="Calibri" panose="020F0502020204030204" pitchFamily="34" charset="0"/>
                      </a:endParaRPr>
                    </a:p>
                  </a:txBody>
                  <a:tcPr marL="3160" marR="3160" marT="3160" marB="0" anchor="b">
                    <a:solidFill>
                      <a:srgbClr val="92D050"/>
                    </a:solidFill>
                  </a:tcPr>
                </a:tc>
                <a:tc>
                  <a:txBody>
                    <a:bodyPr/>
                    <a:lstStyle/>
                    <a:p>
                      <a:pPr algn="l" fontAlgn="b"/>
                      <a:endParaRPr lang="en-US" sz="1200" b="1" i="0" u="none" strike="noStrike" dirty="0">
                        <a:solidFill>
                          <a:srgbClr val="000000"/>
                        </a:solidFill>
                        <a:effectLst/>
                        <a:latin typeface="Calibri" panose="020F0502020204030204" pitchFamily="34" charset="0"/>
                      </a:endParaRPr>
                    </a:p>
                  </a:txBody>
                  <a:tcPr marL="3160" marR="3160" marT="3160" marB="0" anchor="b">
                    <a:solidFill>
                      <a:srgbClr val="92D050"/>
                    </a:solidFill>
                  </a:tcPr>
                </a:tc>
                <a:extLst>
                  <a:ext uri="{0D108BD9-81ED-4DB2-BD59-A6C34878D82A}">
                    <a16:rowId xmlns:a16="http://schemas.microsoft.com/office/drawing/2014/main" val="3702911052"/>
                  </a:ext>
                </a:extLst>
              </a:tr>
              <a:tr h="168345">
                <a:tc>
                  <a:txBody>
                    <a:bodyPr/>
                    <a:lstStyle/>
                    <a:p>
                      <a:pPr algn="ctr" fontAlgn="ctr"/>
                      <a:r>
                        <a:rPr lang="en-US" sz="900" u="none" strike="noStrike" dirty="0">
                          <a:effectLst/>
                        </a:rPr>
                        <a:t>RO1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ctr" fontAlgn="ctr"/>
                      <a:r>
                        <a:rPr lang="en-US" sz="900" u="none" strike="noStrike">
                          <a:effectLst/>
                        </a:rPr>
                        <a:t>GIFT_FUNCTIONAL_1</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dirty="0">
                          <a:effectLst/>
                        </a:rPr>
                        <a:t>GIFT_SIGN IN_TC_1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637635503"/>
                  </a:ext>
                </a:extLst>
              </a:tr>
              <a:tr h="168345">
                <a:tc>
                  <a:txBody>
                    <a:bodyPr/>
                    <a:lstStyle/>
                    <a:p>
                      <a:pPr algn="ctr" fontAlgn="ctr"/>
                      <a:r>
                        <a:rPr lang="en-US" sz="900" u="none" strike="noStrike" dirty="0">
                          <a:effectLst/>
                        </a:rPr>
                        <a:t>RO2</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ctr" fontAlgn="b"/>
                      <a:r>
                        <a:rPr lang="en-US" sz="900" u="none" strike="noStrike">
                          <a:effectLst/>
                        </a:rPr>
                        <a:t>GIFT_WELCOME_1</a:t>
                      </a:r>
                      <a:endParaRPr lang="en-US" sz="900" b="0" i="0" u="none" strike="noStrike">
                        <a:solidFill>
                          <a:srgbClr val="000000"/>
                        </a:solidFill>
                        <a:effectLst/>
                        <a:latin typeface="Calibri" panose="020F0502020204030204" pitchFamily="34" charset="0"/>
                      </a:endParaRPr>
                    </a:p>
                  </a:txBody>
                  <a:tcPr marL="3160" marR="3160" marT="3160" marB="0" anchor="b">
                    <a:solidFill>
                      <a:srgbClr val="BFBFBF"/>
                    </a:solidFill>
                  </a:tcPr>
                </a:tc>
                <a:tc>
                  <a:txBody>
                    <a:bodyPr/>
                    <a:lstStyle/>
                    <a:p>
                      <a:pPr algn="l" fontAlgn="ctr"/>
                      <a:r>
                        <a:rPr lang="en-US" sz="900" u="none" strike="noStrike">
                          <a:effectLst/>
                        </a:rPr>
                        <a:t>GIFT_SIGN IN_TC_2</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1"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478421498"/>
                  </a:ext>
                </a:extLst>
              </a:tr>
              <a:tr h="168345">
                <a:tc rowSpan="19">
                  <a:txBody>
                    <a:bodyPr/>
                    <a:lstStyle/>
                    <a:p>
                      <a:pPr algn="ctr" fontAlgn="ctr"/>
                      <a:r>
                        <a:rPr lang="en-US" sz="900" u="none" strike="noStrike" dirty="0">
                          <a:effectLst/>
                        </a:rPr>
                        <a:t>RO3</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rowSpan="13">
                  <a:txBody>
                    <a:bodyPr/>
                    <a:lstStyle/>
                    <a:p>
                      <a:pPr algn="ctr" fontAlgn="ctr"/>
                      <a:r>
                        <a:rPr lang="en-US" sz="900" u="none" strike="noStrike" dirty="0">
                          <a:effectLst/>
                        </a:rPr>
                        <a:t>GIFT_HOME_1</a:t>
                      </a:r>
                      <a:br>
                        <a:rPr lang="en-US" sz="900" u="none" strike="noStrike" dirty="0">
                          <a:effectLst/>
                        </a:rPr>
                      </a:b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a:effectLst/>
                        </a:rPr>
                        <a:t>GIFT_SIGN IN_TC_3</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1" i="0" u="none" strike="noStrike">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663375046"/>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IN_TC_4</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1" i="0" u="none" strike="noStrike">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678207730"/>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IN_TC_5</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1"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127852029"/>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IN_TC_6</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069045081"/>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IN_TC_7</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767164284"/>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IN_TC_8</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691488938"/>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IN_TC_9</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957035312"/>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IN_TC_10</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246893388"/>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912407900"/>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IN_TC_12</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372975712"/>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IN_TC_13</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292414799"/>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IN_TC_14</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841175492"/>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IN_TC_15</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192120413"/>
                  </a:ext>
                </a:extLst>
              </a:tr>
              <a:tr h="168345">
                <a:tc vMerge="1">
                  <a:txBody>
                    <a:bodyPr/>
                    <a:lstStyle/>
                    <a:p>
                      <a:endParaRPr lang="en-US"/>
                    </a:p>
                  </a:txBody>
                  <a:tcPr/>
                </a:tc>
                <a:tc rowSpan="6">
                  <a:txBody>
                    <a:bodyPr/>
                    <a:lstStyle/>
                    <a:p>
                      <a:pPr algn="ctr" fontAlgn="ctr"/>
                      <a:r>
                        <a:rPr lang="en-US" sz="900" u="none" strike="noStrike" dirty="0">
                          <a:effectLst/>
                        </a:rPr>
                        <a:t>GIFT_QUICK_LINKS_1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dirty="0">
                          <a:effectLst/>
                        </a:rPr>
                        <a:t>GIFT_SIGN IN_TC_16</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226067870"/>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IN_TC_17</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68636704"/>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IN_TC_18</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145578861"/>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IN_TC_19</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544481082"/>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IN_TC_20</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034597505"/>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284725465"/>
                  </a:ext>
                </a:extLst>
              </a:tr>
              <a:tr h="168345">
                <a:tc rowSpan="16">
                  <a:txBody>
                    <a:bodyPr/>
                    <a:lstStyle/>
                    <a:p>
                      <a:pPr algn="ctr" fontAlgn="ctr"/>
                      <a:r>
                        <a:rPr lang="en-US" sz="900" u="none" strike="noStrike">
                          <a:effectLst/>
                        </a:rPr>
                        <a:t>RO4</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rowSpan="4">
                  <a:txBody>
                    <a:bodyPr/>
                    <a:lstStyle/>
                    <a:p>
                      <a:pPr algn="ctr" fontAlgn="ctr"/>
                      <a:r>
                        <a:rPr lang="en-US" sz="900" u="none" strike="noStrike">
                          <a:effectLst/>
                        </a:rPr>
                        <a:t>GIFT_CATG_MDF_1</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dirty="0">
                          <a:effectLst/>
                        </a:rPr>
                        <a:t>GIFT_SIGN IN_TC_22</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897986825"/>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IN_TC_23</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748666971"/>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IN_TC_24</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925388695"/>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IN_TC_25</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155247856"/>
                  </a:ext>
                </a:extLst>
              </a:tr>
              <a:tr h="168345">
                <a:tc vMerge="1">
                  <a:txBody>
                    <a:bodyPr/>
                    <a:lstStyle/>
                    <a:p>
                      <a:endParaRPr lang="en-US"/>
                    </a:p>
                  </a:txBody>
                  <a:tcPr/>
                </a:tc>
                <a:tc rowSpan="4">
                  <a:txBody>
                    <a:bodyPr/>
                    <a:lstStyle/>
                    <a:p>
                      <a:pPr algn="ctr" fontAlgn="ctr"/>
                      <a:r>
                        <a:rPr lang="en-US" sz="900" u="none" strike="noStrike">
                          <a:effectLst/>
                        </a:rPr>
                        <a:t>GIFT_CATG_STA_1</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dirty="0">
                          <a:effectLst/>
                        </a:rPr>
                        <a:t>GIFT_SIGN IN_TC_26</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a:effectLst/>
                        </a:rPr>
                        <a:t>Pass</a:t>
                      </a:r>
                      <a:endParaRPr lang="en-US" sz="900" b="0" i="0" u="none" strike="noStrike">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416455637"/>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IN_TC_27</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260749490"/>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IN_TC_28</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957056689"/>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IN_TC_29</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458495364"/>
                  </a:ext>
                </a:extLst>
              </a:tr>
              <a:tr h="168345">
                <a:tc vMerge="1">
                  <a:txBody>
                    <a:bodyPr/>
                    <a:lstStyle/>
                    <a:p>
                      <a:endParaRPr lang="en-US"/>
                    </a:p>
                  </a:txBody>
                  <a:tcPr/>
                </a:tc>
                <a:tc rowSpan="4">
                  <a:txBody>
                    <a:bodyPr/>
                    <a:lstStyle/>
                    <a:p>
                      <a:pPr algn="ctr" fontAlgn="ctr"/>
                      <a:r>
                        <a:rPr lang="en-US" sz="900" u="none" strike="noStrike">
                          <a:effectLst/>
                        </a:rPr>
                        <a:t>GIFT_CATG_CUST_WEAR_1</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dirty="0">
                          <a:effectLst/>
                        </a:rPr>
                        <a:t>GIFT_SIGN IN_TC_30</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1855858907"/>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IN_TC_31</a:t>
                      </a:r>
                      <a:endParaRPr lang="en-US" sz="900" b="0" i="0" u="none" strike="noStrike" dirty="0">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4015991561"/>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IN_TC_32</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446297656"/>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IN_TC_33</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2677194"/>
                  </a:ext>
                </a:extLst>
              </a:tr>
              <a:tr h="168345">
                <a:tc vMerge="1">
                  <a:txBody>
                    <a:bodyPr/>
                    <a:lstStyle/>
                    <a:p>
                      <a:endParaRPr lang="en-US"/>
                    </a:p>
                  </a:txBody>
                  <a:tcPr/>
                </a:tc>
                <a:tc rowSpan="4">
                  <a:txBody>
                    <a:bodyPr/>
                    <a:lstStyle/>
                    <a:p>
                      <a:pPr algn="ctr" fontAlgn="ctr"/>
                      <a:r>
                        <a:rPr lang="en-US" sz="900" u="none" strike="noStrike">
                          <a:effectLst/>
                        </a:rPr>
                        <a:t>GIFT_CATG_CUBE_ESSEN_1</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ctr"/>
                      <a:r>
                        <a:rPr lang="en-US" sz="900" u="none" strike="noStrike">
                          <a:effectLst/>
                        </a:rPr>
                        <a:t>GIFT_SIGN IN_TC_34</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4052497549"/>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IN_TC_35</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3945038296"/>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IN_TC_36</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42407974"/>
                  </a:ext>
                </a:extLst>
              </a:tr>
              <a:tr h="168345">
                <a:tc vMerge="1">
                  <a:txBody>
                    <a:bodyPr/>
                    <a:lstStyle/>
                    <a:p>
                      <a:endParaRPr lang="en-US"/>
                    </a:p>
                  </a:txBody>
                  <a:tcPr/>
                </a:tc>
                <a:tc vMerge="1">
                  <a:txBody>
                    <a:bodyPr/>
                    <a:lstStyle/>
                    <a:p>
                      <a:endParaRPr lang="en-US"/>
                    </a:p>
                  </a:txBody>
                  <a:tcPr/>
                </a:tc>
                <a:tc>
                  <a:txBody>
                    <a:bodyPr/>
                    <a:lstStyle/>
                    <a:p>
                      <a:pPr algn="l" fontAlgn="ctr"/>
                      <a:r>
                        <a:rPr lang="en-US" sz="900" u="none" strike="noStrike">
                          <a:effectLst/>
                        </a:rPr>
                        <a:t>GIFT_SIGN IN_TC_37</a:t>
                      </a:r>
                      <a:endParaRPr lang="en-US" sz="900" b="0" i="0" u="none" strike="noStrike">
                        <a:solidFill>
                          <a:srgbClr val="000000"/>
                        </a:solidFill>
                        <a:effectLst/>
                        <a:latin typeface="Calibri" panose="020F0502020204030204" pitchFamily="34" charset="0"/>
                      </a:endParaRPr>
                    </a:p>
                  </a:txBody>
                  <a:tcPr marL="3160" marR="3160" marT="3160"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3160" marR="3160" marT="3160" marB="0" anchor="b">
                    <a:solidFill>
                      <a:srgbClr val="BFBFBF"/>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160" marR="3160" marT="3160" marB="0" anchor="b">
                    <a:solidFill>
                      <a:srgbClr val="BFBFBF"/>
                    </a:solidFill>
                  </a:tcPr>
                </a:tc>
                <a:extLst>
                  <a:ext uri="{0D108BD9-81ED-4DB2-BD59-A6C34878D82A}">
                    <a16:rowId xmlns:a16="http://schemas.microsoft.com/office/drawing/2014/main" val="231755871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26614649"/>
              </p:ext>
            </p:extLst>
          </p:nvPr>
        </p:nvGraphicFramePr>
        <p:xfrm>
          <a:off x="6264167" y="2"/>
          <a:ext cx="6011918" cy="6857990"/>
        </p:xfrm>
        <a:graphic>
          <a:graphicData uri="http://schemas.openxmlformats.org/drawingml/2006/table">
            <a:tbl>
              <a:tblPr>
                <a:tableStyleId>{5C22544A-7EE6-4342-B048-85BDC9FD1C3A}</a:tableStyleId>
              </a:tblPr>
              <a:tblGrid>
                <a:gridCol w="1626881">
                  <a:extLst>
                    <a:ext uri="{9D8B030D-6E8A-4147-A177-3AD203B41FA5}">
                      <a16:colId xmlns:a16="http://schemas.microsoft.com/office/drawing/2014/main" val="2085746407"/>
                    </a:ext>
                  </a:extLst>
                </a:gridCol>
                <a:gridCol w="2133261">
                  <a:extLst>
                    <a:ext uri="{9D8B030D-6E8A-4147-A177-3AD203B41FA5}">
                      <a16:colId xmlns:a16="http://schemas.microsoft.com/office/drawing/2014/main" val="2978105118"/>
                    </a:ext>
                  </a:extLst>
                </a:gridCol>
                <a:gridCol w="1626881">
                  <a:extLst>
                    <a:ext uri="{9D8B030D-6E8A-4147-A177-3AD203B41FA5}">
                      <a16:colId xmlns:a16="http://schemas.microsoft.com/office/drawing/2014/main" val="2506127080"/>
                    </a:ext>
                  </a:extLst>
                </a:gridCol>
                <a:gridCol w="624895">
                  <a:extLst>
                    <a:ext uri="{9D8B030D-6E8A-4147-A177-3AD203B41FA5}">
                      <a16:colId xmlns:a16="http://schemas.microsoft.com/office/drawing/2014/main" val="3238453001"/>
                    </a:ext>
                  </a:extLst>
                </a:gridCol>
              </a:tblGrid>
              <a:tr h="236020">
                <a:tc rowSpan="16">
                  <a:txBody>
                    <a:bodyPr/>
                    <a:lstStyle/>
                    <a:p>
                      <a:pPr algn="ctr" fontAlgn="ctr"/>
                      <a:r>
                        <a:rPr lang="en-US" sz="900" u="none" strike="noStrike" dirty="0">
                          <a:effectLst/>
                        </a:rPr>
                        <a:t>RO5</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rowSpan="4">
                  <a:txBody>
                    <a:bodyPr/>
                    <a:lstStyle/>
                    <a:p>
                      <a:pPr algn="ctr" fontAlgn="ctr"/>
                      <a:r>
                        <a:rPr lang="en-US" sz="900" u="none" strike="noStrike" dirty="0">
                          <a:effectLst/>
                        </a:rPr>
                        <a:t>GIFT_MDF_PROD_DETAIL_1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IN_TC_38</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4034249447"/>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IN_TC_39</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416596986"/>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IN_TC_40</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037353640"/>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931882304"/>
                  </a:ext>
                </a:extLst>
              </a:tr>
              <a:tr h="236020">
                <a:tc vMerge="1">
                  <a:txBody>
                    <a:bodyPr/>
                    <a:lstStyle/>
                    <a:p>
                      <a:endParaRPr lang="en-US"/>
                    </a:p>
                  </a:txBody>
                  <a:tcPr/>
                </a:tc>
                <a:tc rowSpan="4">
                  <a:txBody>
                    <a:bodyPr/>
                    <a:lstStyle/>
                    <a:p>
                      <a:pPr algn="ctr" fontAlgn="ctr"/>
                      <a:r>
                        <a:rPr lang="en-US" sz="900" u="none" strike="noStrike" dirty="0">
                          <a:effectLst/>
                        </a:rPr>
                        <a:t>GIFT_STA_PROD_DETAIL_1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IN_TC_42</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224377117"/>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IN_TC_43</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4278624135"/>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IN_TC_44</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291611380"/>
                  </a:ext>
                </a:extLst>
              </a:tr>
              <a:tr h="24215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IN_TC_45</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868231039"/>
                  </a:ext>
                </a:extLst>
              </a:tr>
              <a:tr h="236020">
                <a:tc vMerge="1">
                  <a:txBody>
                    <a:bodyPr/>
                    <a:lstStyle/>
                    <a:p>
                      <a:endParaRPr lang="en-US"/>
                    </a:p>
                  </a:txBody>
                  <a:tcPr/>
                </a:tc>
                <a:tc rowSpan="4">
                  <a:txBody>
                    <a:bodyPr/>
                    <a:lstStyle/>
                    <a:p>
                      <a:pPr algn="ctr" fontAlgn="ctr"/>
                      <a:r>
                        <a:rPr lang="en-US" sz="900" u="none" strike="noStrike" dirty="0">
                          <a:effectLst/>
                        </a:rPr>
                        <a:t>GIFT_CUST_WEAR_PROD_DETAIL_1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IN_TC_46</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600925320"/>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IN_TC_47</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753484079"/>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IN_TC_48</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58838629"/>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IN_TC_49</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227612625"/>
                  </a:ext>
                </a:extLst>
              </a:tr>
              <a:tr h="236020">
                <a:tc vMerge="1">
                  <a:txBody>
                    <a:bodyPr/>
                    <a:lstStyle/>
                    <a:p>
                      <a:endParaRPr lang="en-US"/>
                    </a:p>
                  </a:txBody>
                  <a:tcPr/>
                </a:tc>
                <a:tc rowSpan="4">
                  <a:txBody>
                    <a:bodyPr/>
                    <a:lstStyle/>
                    <a:p>
                      <a:pPr algn="ctr" fontAlgn="ctr"/>
                      <a:r>
                        <a:rPr lang="en-US" sz="900" u="none" strike="noStrike" dirty="0">
                          <a:effectLst/>
                        </a:rPr>
                        <a:t>GIFT_CUBE_ESSEN_PROD_DETAIL_1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IN_TC_50</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866705288"/>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31091199"/>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IN_TC_52</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086689068"/>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IN_TC_53</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271601714"/>
                  </a:ext>
                </a:extLst>
              </a:tr>
              <a:tr h="236020">
                <a:tc rowSpan="8">
                  <a:txBody>
                    <a:bodyPr/>
                    <a:lstStyle/>
                    <a:p>
                      <a:pPr algn="ctr" fontAlgn="ctr"/>
                      <a:r>
                        <a:rPr lang="en-US" sz="900" u="none" strike="noStrike" dirty="0">
                          <a:effectLst/>
                        </a:rPr>
                        <a:t>RO6</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rowSpan="4">
                  <a:txBody>
                    <a:bodyPr/>
                    <a:lstStyle/>
                    <a:p>
                      <a:pPr algn="ctr" fontAlgn="ctr"/>
                      <a:r>
                        <a:rPr lang="en-US" sz="900" u="none" strike="noStrike" dirty="0">
                          <a:effectLst/>
                        </a:rPr>
                        <a:t>GIFT_TRANSACTION_1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IN_TC_54</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421772069"/>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IN_TC_55</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773647500"/>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IN_TC_56</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010203152"/>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IN_TC_57</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211551380"/>
                  </a:ext>
                </a:extLst>
              </a:tr>
              <a:tr h="236020">
                <a:tc vMerge="1">
                  <a:txBody>
                    <a:bodyPr/>
                    <a:lstStyle/>
                    <a:p>
                      <a:endParaRPr lang="en-US"/>
                    </a:p>
                  </a:txBody>
                  <a:tcPr/>
                </a:tc>
                <a:tc rowSpan="4">
                  <a:txBody>
                    <a:bodyPr/>
                    <a:lstStyle/>
                    <a:p>
                      <a:pPr algn="ctr" fontAlgn="ctr"/>
                      <a:r>
                        <a:rPr lang="en-US" sz="900" u="none" strike="noStrike" dirty="0">
                          <a:effectLst/>
                        </a:rPr>
                        <a:t>GIFT_TRANSACTION_2</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IN_TC_58</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090795354"/>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IN_TC_59</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11587940"/>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IN_TC_60</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867452550"/>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IN_TC_61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979628607"/>
                  </a:ext>
                </a:extLst>
              </a:tr>
              <a:tr h="236020">
                <a:tc rowSpan="5">
                  <a:txBody>
                    <a:bodyPr/>
                    <a:lstStyle/>
                    <a:p>
                      <a:pPr algn="ctr" fontAlgn="ctr"/>
                      <a:r>
                        <a:rPr lang="en-US" sz="900" u="none" strike="noStrike" dirty="0">
                          <a:effectLst/>
                        </a:rPr>
                        <a:t>RO7</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ctr" fontAlgn="ctr"/>
                      <a:r>
                        <a:rPr lang="en-US" sz="900" u="none" strike="noStrike" dirty="0">
                          <a:effectLst/>
                        </a:rPr>
                        <a:t>GIFT_FEEDBACK_1</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IN_TC_62</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3162352091"/>
                  </a:ext>
                </a:extLst>
              </a:tr>
              <a:tr h="236020">
                <a:tc vMerge="1">
                  <a:txBody>
                    <a:bodyPr/>
                    <a:lstStyle/>
                    <a:p>
                      <a:endParaRPr lang="en-US"/>
                    </a:p>
                  </a:txBody>
                  <a:tcPr/>
                </a:tc>
                <a:tc rowSpan="4">
                  <a:txBody>
                    <a:bodyPr/>
                    <a:lstStyle/>
                    <a:p>
                      <a:pPr algn="ctr" fontAlgn="ctr"/>
                      <a:r>
                        <a:rPr lang="en-US" sz="900" u="none" strike="noStrike" dirty="0">
                          <a:effectLst/>
                        </a:rPr>
                        <a:t>GIFT_FEEDBACK_2</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ctr"/>
                      <a:r>
                        <a:rPr lang="en-US" sz="900" u="none" strike="noStrike" dirty="0">
                          <a:effectLst/>
                        </a:rPr>
                        <a:t>GIFT_SIGN IN_TC_63</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972567177"/>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IN_TC_64</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4161212111"/>
                  </a:ext>
                </a:extLst>
              </a:tr>
              <a:tr h="236020">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IN_TC_65</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889671732"/>
                  </a:ext>
                </a:extLst>
              </a:tr>
              <a:tr h="243295">
                <a:tc vMerge="1">
                  <a:txBody>
                    <a:bodyPr/>
                    <a:lstStyle/>
                    <a:p>
                      <a:endParaRPr lang="en-US"/>
                    </a:p>
                  </a:txBody>
                  <a:tcPr/>
                </a:tc>
                <a:tc vMerge="1">
                  <a:txBody>
                    <a:bodyPr/>
                    <a:lstStyle/>
                    <a:p>
                      <a:endParaRPr lang="en-US"/>
                    </a:p>
                  </a:txBody>
                  <a:tcPr/>
                </a:tc>
                <a:tc>
                  <a:txBody>
                    <a:bodyPr/>
                    <a:lstStyle/>
                    <a:p>
                      <a:pPr algn="l" fontAlgn="ctr"/>
                      <a:r>
                        <a:rPr lang="en-US" sz="900" u="none" strike="noStrike" dirty="0">
                          <a:effectLst/>
                        </a:rPr>
                        <a:t>GIFT_SIGN IN_TC_66</a:t>
                      </a:r>
                      <a:endParaRPr lang="en-US" sz="900" b="0" i="0" u="none" strike="noStrike" dirty="0">
                        <a:solidFill>
                          <a:srgbClr val="000000"/>
                        </a:solidFill>
                        <a:effectLst/>
                        <a:latin typeface="Calibri" panose="020F0502020204030204" pitchFamily="34" charset="0"/>
                      </a:endParaRPr>
                    </a:p>
                  </a:txBody>
                  <a:tcPr marL="4338" marR="4338" marT="4338" marB="0" anchor="ctr">
                    <a:solidFill>
                      <a:srgbClr val="BFBFBF"/>
                    </a:solidFill>
                  </a:tcPr>
                </a:tc>
                <a:tc>
                  <a:txBody>
                    <a:bodyPr/>
                    <a:lstStyle/>
                    <a:p>
                      <a:pPr algn="l" fontAlgn="b"/>
                      <a:r>
                        <a:rPr lang="en-US" sz="900" u="none" strike="noStrike" dirty="0">
                          <a:effectLst/>
                        </a:rPr>
                        <a:t>Pass</a:t>
                      </a:r>
                      <a:endParaRPr lang="en-US" sz="900" b="0" i="0" u="none" strike="noStrike" dirty="0">
                        <a:solidFill>
                          <a:srgbClr val="00B050"/>
                        </a:solidFill>
                        <a:effectLst/>
                        <a:latin typeface="Calibri" panose="020F0502020204030204" pitchFamily="34" charset="0"/>
                      </a:endParaRPr>
                    </a:p>
                  </a:txBody>
                  <a:tcPr marL="4338" marR="4338" marT="4338" marB="0" anchor="b">
                    <a:solidFill>
                      <a:srgbClr val="BFBFBF"/>
                    </a:solidFill>
                  </a:tcPr>
                </a:tc>
                <a:extLst>
                  <a:ext uri="{0D108BD9-81ED-4DB2-BD59-A6C34878D82A}">
                    <a16:rowId xmlns:a16="http://schemas.microsoft.com/office/drawing/2014/main" val="215429029"/>
                  </a:ext>
                </a:extLst>
              </a:tr>
            </a:tbl>
          </a:graphicData>
        </a:graphic>
      </p:graphicFrame>
    </p:spTree>
    <p:extLst>
      <p:ext uri="{BB962C8B-B14F-4D97-AF65-F5344CB8AC3E}">
        <p14:creationId xmlns:p14="http://schemas.microsoft.com/office/powerpoint/2010/main" val="292100849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2000"/>
            <a:lum/>
          </a:blip>
          <a:srcRect/>
          <a:stretch>
            <a:fillRect l="-4000" r="-4000"/>
          </a:stretch>
        </a:blipFill>
        <a:effectLst/>
      </p:bgPr>
    </p:bg>
    <p:spTree>
      <p:nvGrpSpPr>
        <p:cNvPr id="1" name=""/>
        <p:cNvGrpSpPr/>
        <p:nvPr/>
      </p:nvGrpSpPr>
      <p:grpSpPr>
        <a:xfrm>
          <a:off x="0" y="0"/>
          <a:ext cx="0" cy="0"/>
          <a:chOff x="0" y="0"/>
          <a:chExt cx="0" cy="0"/>
        </a:xfrm>
      </p:grpSpPr>
      <p:sp>
        <p:nvSpPr>
          <p:cNvPr id="2" name="TextBox 1"/>
          <p:cNvSpPr txBox="1"/>
          <p:nvPr/>
        </p:nvSpPr>
        <p:spPr>
          <a:xfrm>
            <a:off x="1563493" y="125488"/>
            <a:ext cx="8965324" cy="923330"/>
          </a:xfrm>
          <a:prstGeom prst="rect">
            <a:avLst/>
          </a:prstGeom>
          <a:noFill/>
        </p:spPr>
        <p:txBody>
          <a:bodyPr wrap="square" rtlCol="0">
            <a:spAutoFit/>
          </a:bodyPr>
          <a:lstStyle/>
          <a:p>
            <a:r>
              <a:rPr lang="en-US" sz="5400" b="1" u="sng" dirty="0">
                <a:solidFill>
                  <a:srgbClr val="FFFF00"/>
                </a:solidFill>
                <a:latin typeface="Algerian" panose="04020705040A02060702" pitchFamily="82" charset="0"/>
              </a:rPr>
              <a:t>AUTOMATION TESTING </a:t>
            </a:r>
          </a:p>
        </p:txBody>
      </p:sp>
      <p:sp>
        <p:nvSpPr>
          <p:cNvPr id="3" name="TextBox 2"/>
          <p:cNvSpPr txBox="1"/>
          <p:nvPr/>
        </p:nvSpPr>
        <p:spPr>
          <a:xfrm>
            <a:off x="714704" y="1481959"/>
            <a:ext cx="10531365" cy="4801314"/>
          </a:xfrm>
          <a:prstGeom prst="rect">
            <a:avLst/>
          </a:prstGeom>
          <a:noFill/>
        </p:spPr>
        <p:txBody>
          <a:bodyPr wrap="square" rtlCol="0">
            <a:spAutoFit/>
          </a:bodyPr>
          <a:lstStyle/>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Cross Browser Testing</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Checkpoints </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isDisplayed</a:t>
            </a:r>
            <a:r>
              <a:rPr lang="en-US" sz="3200" b="1" dirty="0">
                <a:solidFill>
                  <a:schemeClr val="bg1"/>
                </a:solidFill>
                <a:latin typeface="Colonna MT" panose="04020805060202030203" pitchFamily="82" charset="0"/>
              </a:rPr>
              <a:t>()</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isEnabled</a:t>
            </a:r>
            <a:r>
              <a:rPr lang="en-US" sz="3200" b="1" dirty="0">
                <a:solidFill>
                  <a:schemeClr val="bg1"/>
                </a:solidFill>
                <a:latin typeface="Colonna MT" panose="04020805060202030203" pitchFamily="82" charset="0"/>
              </a:rPr>
              <a:t>()</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assertEquals</a:t>
            </a:r>
            <a:r>
              <a:rPr lang="en-US" sz="3200" b="1" dirty="0">
                <a:solidFill>
                  <a:schemeClr val="bg1"/>
                </a:solidFill>
                <a:latin typeface="Colonna MT" panose="04020805060202030203" pitchFamily="82" charset="0"/>
              </a:rPr>
              <a:t>()</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Proper Error Message</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Modularity</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Browsers Used</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How we generated XML</a:t>
            </a:r>
            <a:r>
              <a:rPr lang="en-US" sz="3200" b="1" dirty="0">
                <a:latin typeface="Colonna MT" panose="04020805060202030203" pitchFamily="82" charset="0"/>
              </a:rPr>
              <a:t> </a:t>
            </a:r>
            <a:r>
              <a:rPr lang="en-US" sz="3200" b="1" dirty="0">
                <a:solidFill>
                  <a:schemeClr val="bg1"/>
                </a:solidFill>
                <a:latin typeface="Colonna MT" panose="04020805060202030203" pitchFamily="82" charset="0"/>
              </a:rPr>
              <a:t>files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2820564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7000" b="-47000"/>
          </a:stretch>
        </a:blipFill>
        <a:effectLst/>
      </p:bgPr>
    </p:bg>
    <p:spTree>
      <p:nvGrpSpPr>
        <p:cNvPr id="1" name=""/>
        <p:cNvGrpSpPr/>
        <p:nvPr/>
      </p:nvGrpSpPr>
      <p:grpSpPr>
        <a:xfrm>
          <a:off x="0" y="0"/>
          <a:ext cx="0" cy="0"/>
          <a:chOff x="0" y="0"/>
          <a:chExt cx="0" cy="0"/>
        </a:xfrm>
      </p:grpSpPr>
      <p:sp>
        <p:nvSpPr>
          <p:cNvPr id="2" name="TextBox 1"/>
          <p:cNvSpPr txBox="1"/>
          <p:nvPr/>
        </p:nvSpPr>
        <p:spPr>
          <a:xfrm>
            <a:off x="804519" y="236323"/>
            <a:ext cx="10908146" cy="923330"/>
          </a:xfrm>
          <a:prstGeom prst="rect">
            <a:avLst/>
          </a:prstGeom>
          <a:noFill/>
        </p:spPr>
        <p:txBody>
          <a:bodyPr wrap="square" rtlCol="0">
            <a:spAutoFit/>
          </a:bodyPr>
          <a:lstStyle/>
          <a:p>
            <a:pPr algn="ctr"/>
            <a:r>
              <a:rPr lang="en-US" sz="5400" b="1" dirty="0">
                <a:effectLst>
                  <a:outerShdw blurRad="38100" dist="38100" dir="2700000" algn="tl">
                    <a:srgbClr val="000000">
                      <a:alpha val="43137"/>
                    </a:srgbClr>
                  </a:outerShdw>
                </a:effectLst>
                <a:latin typeface="Bodoni MT" panose="02070603080606020203" pitchFamily="18" charset="0"/>
              </a:rPr>
              <a:t>MODULES TESTED IN LMS</a:t>
            </a:r>
          </a:p>
        </p:txBody>
      </p:sp>
      <p:sp>
        <p:nvSpPr>
          <p:cNvPr id="5" name="TextBox 4"/>
          <p:cNvSpPr txBox="1"/>
          <p:nvPr/>
        </p:nvSpPr>
        <p:spPr>
          <a:xfrm>
            <a:off x="487139" y="1409835"/>
            <a:ext cx="3632916" cy="3231654"/>
          </a:xfrm>
          <a:prstGeom prst="rect">
            <a:avLst/>
          </a:prstGeom>
          <a:noFill/>
        </p:spPr>
        <p:txBody>
          <a:bodyPr wrap="square" rtlCol="0">
            <a:spAutoFit/>
          </a:bodyPr>
          <a:lstStyle/>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Java Module</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Testing Module</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Daily Quiz</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Assessment </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Batch Calendar</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Scorecard</a:t>
            </a:r>
          </a:p>
          <a:p>
            <a:endParaRPr lang="en-US" dirty="0">
              <a:latin typeface="Arial" panose="020B0604020202020204" pitchFamily="34" charset="0"/>
              <a:cs typeface="Arial" panose="020B0604020202020204" pitchFamily="34" charset="0"/>
            </a:endParaRPr>
          </a:p>
          <a:p>
            <a:pPr marL="342900" indent="-342900">
              <a:buAutoNum type="arabicPeriod"/>
            </a:pP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3825766" y="1409835"/>
            <a:ext cx="3888828" cy="2523768"/>
          </a:xfrm>
          <a:prstGeom prst="rect">
            <a:avLst/>
          </a:prstGeom>
          <a:noFill/>
        </p:spPr>
        <p:txBody>
          <a:bodyPr wrap="square" rtlCol="0">
            <a:spAutoFit/>
          </a:bodyPr>
          <a:lstStyle/>
          <a:p>
            <a:r>
              <a:rPr lang="en-US" sz="2800" b="1" dirty="0">
                <a:solidFill>
                  <a:schemeClr val="accent6">
                    <a:lumMod val="75000"/>
                  </a:schemeClr>
                </a:solidFill>
                <a:latin typeface="Arial Narrow" panose="020B0606020202030204" pitchFamily="34" charset="0"/>
                <a:cs typeface="Arial" panose="020B0604020202020204" pitchFamily="34" charset="0"/>
              </a:rPr>
              <a:t>7. </a:t>
            </a:r>
            <a:r>
              <a:rPr lang="en-US" sz="2800" b="1" dirty="0" err="1">
                <a:solidFill>
                  <a:schemeClr val="accent6">
                    <a:lumMod val="75000"/>
                  </a:schemeClr>
                </a:solidFill>
                <a:latin typeface="Arial Narrow" panose="020B0606020202030204" pitchFamily="34" charset="0"/>
                <a:cs typeface="Arial" panose="020B0604020202020204" pitchFamily="34" charset="0"/>
              </a:rPr>
              <a:t>Chatbot</a:t>
            </a:r>
            <a:endParaRPr lang="en-US" sz="2800" b="1" dirty="0">
              <a:solidFill>
                <a:schemeClr val="accent6">
                  <a:lumMod val="75000"/>
                </a:schemeClr>
              </a:solidFill>
              <a:latin typeface="Arial Narrow" panose="020B0606020202030204" pitchFamily="34" charset="0"/>
              <a:cs typeface="Arial" panose="020B0604020202020204" pitchFamily="34" charset="0"/>
            </a:endParaRPr>
          </a:p>
          <a:p>
            <a:r>
              <a:rPr lang="en-US" sz="2800" b="1" dirty="0">
                <a:solidFill>
                  <a:schemeClr val="accent6">
                    <a:lumMod val="75000"/>
                  </a:schemeClr>
                </a:solidFill>
                <a:latin typeface="Arial Narrow" panose="020B0606020202030204" pitchFamily="34" charset="0"/>
                <a:cs typeface="Arial" panose="020B0604020202020204" pitchFamily="34" charset="0"/>
              </a:rPr>
              <a:t>8. Resources </a:t>
            </a:r>
          </a:p>
          <a:p>
            <a:r>
              <a:rPr lang="en-US" sz="2800" b="1" dirty="0">
                <a:solidFill>
                  <a:schemeClr val="accent6">
                    <a:lumMod val="75000"/>
                  </a:schemeClr>
                </a:solidFill>
                <a:latin typeface="Arial Narrow" panose="020B0606020202030204" pitchFamily="34" charset="0"/>
                <a:cs typeface="Arial" panose="020B0604020202020204" pitchFamily="34" charset="0"/>
              </a:rPr>
              <a:t>9. Induction</a:t>
            </a:r>
          </a:p>
          <a:p>
            <a:r>
              <a:rPr lang="en-US" sz="2800" b="1" dirty="0">
                <a:solidFill>
                  <a:schemeClr val="accent6">
                    <a:lumMod val="75000"/>
                  </a:schemeClr>
                </a:solidFill>
                <a:latin typeface="Arial Narrow" panose="020B0606020202030204" pitchFamily="34" charset="0"/>
                <a:cs typeface="Arial" panose="020B0604020202020204" pitchFamily="34" charset="0"/>
              </a:rPr>
              <a:t>10.Workbook Calendar</a:t>
            </a:r>
          </a:p>
          <a:p>
            <a:r>
              <a:rPr lang="en-US" sz="2800" b="1" dirty="0">
                <a:solidFill>
                  <a:schemeClr val="accent6">
                    <a:lumMod val="75000"/>
                  </a:schemeClr>
                </a:solidFill>
                <a:latin typeface="Arial Narrow" panose="020B0606020202030204" pitchFamily="34" charset="0"/>
                <a:cs typeface="Arial" panose="020B0604020202020204" pitchFamily="34" charset="0"/>
              </a:rPr>
              <a:t>11.Valid Login</a:t>
            </a:r>
          </a:p>
          <a:p>
            <a:endParaRPr lang="en-US" dirty="0"/>
          </a:p>
        </p:txBody>
      </p:sp>
      <p:sp>
        <p:nvSpPr>
          <p:cNvPr id="3" name="TextBox 2"/>
          <p:cNvSpPr txBox="1"/>
          <p:nvPr/>
        </p:nvSpPr>
        <p:spPr>
          <a:xfrm>
            <a:off x="7924799" y="1409835"/>
            <a:ext cx="4088525" cy="2246769"/>
          </a:xfrm>
          <a:prstGeom prst="rect">
            <a:avLst/>
          </a:prstGeom>
          <a:noFill/>
        </p:spPr>
        <p:txBody>
          <a:bodyPr wrap="square" rtlCol="0">
            <a:spAutoFit/>
          </a:bodyPr>
          <a:lstStyle/>
          <a:p>
            <a:r>
              <a:rPr lang="en-US" sz="2800" b="1" dirty="0">
                <a:solidFill>
                  <a:schemeClr val="accent6">
                    <a:lumMod val="75000"/>
                  </a:schemeClr>
                </a:solidFill>
                <a:latin typeface="Arial Narrow" panose="020B0606020202030204" pitchFamily="34" charset="0"/>
                <a:cs typeface="Arial" panose="020B0604020202020204" pitchFamily="34" charset="0"/>
              </a:rPr>
              <a:t>12.Word Of Day</a:t>
            </a:r>
          </a:p>
          <a:p>
            <a:r>
              <a:rPr lang="en-US" sz="2800" b="1" dirty="0">
                <a:solidFill>
                  <a:schemeClr val="accent6">
                    <a:lumMod val="75000"/>
                  </a:schemeClr>
                </a:solidFill>
                <a:latin typeface="Arial Narrow" panose="020B0606020202030204" pitchFamily="34" charset="0"/>
                <a:cs typeface="Arial" panose="020B0604020202020204" pitchFamily="34" charset="0"/>
              </a:rPr>
              <a:t>13.Teams Connect</a:t>
            </a:r>
          </a:p>
          <a:p>
            <a:r>
              <a:rPr lang="en-US" sz="2800" b="1" dirty="0">
                <a:solidFill>
                  <a:schemeClr val="accent6">
                    <a:lumMod val="75000"/>
                  </a:schemeClr>
                </a:solidFill>
                <a:latin typeface="Arial Narrow" panose="020B0606020202030204" pitchFamily="34" charset="0"/>
                <a:cs typeface="Arial" panose="020B0604020202020204" pitchFamily="34" charset="0"/>
              </a:rPr>
              <a:t>14.Invalid Login</a:t>
            </a:r>
          </a:p>
          <a:p>
            <a:r>
              <a:rPr lang="en-US" sz="2800" b="1" dirty="0">
                <a:solidFill>
                  <a:schemeClr val="accent6">
                    <a:lumMod val="75000"/>
                  </a:schemeClr>
                </a:solidFill>
                <a:latin typeface="Arial Narrow" panose="020B0606020202030204" pitchFamily="34" charset="0"/>
                <a:cs typeface="Arial" panose="020B0604020202020204" pitchFamily="34" charset="0"/>
              </a:rPr>
              <a:t>15.Feedback</a:t>
            </a:r>
          </a:p>
          <a:p>
            <a:r>
              <a:rPr lang="en-US" sz="2800" b="1" dirty="0">
                <a:solidFill>
                  <a:schemeClr val="accent6">
                    <a:lumMod val="75000"/>
                  </a:schemeClr>
                </a:solidFill>
                <a:latin typeface="Arial Narrow" panose="020B0606020202030204" pitchFamily="34" charset="0"/>
                <a:cs typeface="Arial" panose="020B0604020202020204" pitchFamily="34" charset="0"/>
              </a:rPr>
              <a:t>16.Invalid Feedback</a:t>
            </a:r>
            <a:endParaRPr lang="en-US" sz="2000" b="1" dirty="0">
              <a:solidFill>
                <a:schemeClr val="accent6">
                  <a:lumMod val="75000"/>
                </a:schemeClr>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5412444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04193" y="1219200"/>
            <a:ext cx="8439807" cy="2031325"/>
          </a:xfrm>
          <a:prstGeom prst="rect">
            <a:avLst/>
          </a:prstGeom>
        </p:spPr>
        <p:txBody>
          <a:bodyPr wrap="square">
            <a:spAutoFit/>
          </a:bodyPr>
          <a:lstStyle/>
          <a:p>
            <a:r>
              <a:rPr lang="en-US" b="1" dirty="0">
                <a:solidFill>
                  <a:srgbClr val="0070C0"/>
                </a:solidFill>
                <a:effectLst>
                  <a:outerShdw blurRad="38100" dist="38100" dir="2700000" algn="tl">
                    <a:srgbClr val="000000">
                      <a:alpha val="43137"/>
                    </a:srgbClr>
                  </a:outerShdw>
                </a:effectLst>
              </a:rPr>
              <a:t>Methods Implemented</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SendKeys</a:t>
            </a:r>
            <a:r>
              <a:rPr lang="en-US" b="1" dirty="0">
                <a:solidFill>
                  <a:schemeClr val="accent3">
                    <a:lumMod val="75000"/>
                  </a:schemeClr>
                </a:solidFill>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en-US" b="1" dirty="0">
                <a:solidFill>
                  <a:schemeClr val="accent3">
                    <a:lumMod val="75000"/>
                  </a:schemeClr>
                </a:solidFill>
                <a:effectLst>
                  <a:outerShdw blurRad="38100" dist="38100" dir="2700000" algn="tl">
                    <a:srgbClr val="000000">
                      <a:alpha val="43137"/>
                    </a:srgbClr>
                  </a:outerShdw>
                </a:effectLst>
              </a:rPr>
              <a:t>Click();</a:t>
            </a:r>
          </a:p>
          <a:p>
            <a:pPr marL="285750" indent="-285750">
              <a:buFont typeface="Wingdings" panose="05000000000000000000" pitchFamily="2" charset="2"/>
              <a:buChar char="Ø"/>
            </a:pPr>
            <a:r>
              <a:rPr lang="en-US" b="1" dirty="0">
                <a:solidFill>
                  <a:schemeClr val="accent3">
                    <a:lumMod val="75000"/>
                  </a:schemeClr>
                </a:solidFill>
                <a:effectLst>
                  <a:outerShdw blurRad="38100" dist="38100" dir="2700000" algn="tl">
                    <a:srgbClr val="000000">
                      <a:alpha val="43137"/>
                    </a:srgbClr>
                  </a:outerShdw>
                </a:effectLst>
              </a:rPr>
              <a:t>Drop down();</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Thred.sleep</a:t>
            </a:r>
            <a:r>
              <a:rPr lang="en-US" b="1" dirty="0">
                <a:solidFill>
                  <a:schemeClr val="accent3">
                    <a:lumMod val="75000"/>
                  </a:schemeClr>
                </a:solidFill>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TestNG</a:t>
            </a:r>
            <a:endParaRPr lang="en-US" b="1" dirty="0">
              <a:solidFill>
                <a:schemeClr val="accent3">
                  <a:lumMod val="75000"/>
                </a:schemeClr>
              </a:solidFill>
              <a:effectLst>
                <a:outerShdw blurRad="38100" dist="38100" dir="2700000" algn="tl">
                  <a:srgbClr val="000000">
                    <a:alpha val="43137"/>
                  </a:srgbClr>
                </a:outerShdw>
              </a:effectLst>
            </a:endParaRPr>
          </a:p>
          <a:p>
            <a:endParaRPr lang="en-US" b="1" dirty="0">
              <a:solidFill>
                <a:schemeClr val="accent3">
                  <a:lumMod val="75000"/>
                </a:schemeClr>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93282" y="-114822"/>
            <a:ext cx="12486290" cy="7094483"/>
          </a:xfrm>
          <a:prstGeom prst="rect">
            <a:avLst/>
          </a:prstGeom>
        </p:spPr>
      </p:pic>
      <p:sp>
        <p:nvSpPr>
          <p:cNvPr id="4" name="Rectangle 3"/>
          <p:cNvSpPr/>
          <p:nvPr/>
        </p:nvSpPr>
        <p:spPr>
          <a:xfrm>
            <a:off x="1702676" y="1219200"/>
            <a:ext cx="6096000" cy="1785104"/>
          </a:xfrm>
          <a:prstGeom prst="rect">
            <a:avLst/>
          </a:prstGeom>
        </p:spPr>
        <p:txBody>
          <a:bodyPr lIns="91440" tIns="45720" rIns="91440" bIns="45720" anchor="t">
            <a:spAutoFit/>
          </a:bodyPr>
          <a:lstStyle/>
          <a:p>
            <a:r>
              <a:rPr lang="en-US" sz="2000" b="1" dirty="0">
                <a:solidFill>
                  <a:srgbClr val="002060"/>
                </a:solidFill>
                <a:effectLst>
                  <a:outerShdw blurRad="38100" dist="38100" dir="2700000" algn="tl">
                    <a:srgbClr val="000000">
                      <a:alpha val="43137"/>
                    </a:srgbClr>
                  </a:outerShdw>
                </a:effectLst>
              </a:rPr>
              <a:t>Methods Implemented</a:t>
            </a:r>
            <a:endParaRPr lang="en-US" b="1" dirty="0">
              <a:solidFill>
                <a:srgbClr val="002060"/>
              </a:solidFill>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n-US" dirty="0" err="1">
                <a:effectLst>
                  <a:outerShdw blurRad="38100" dist="38100" dir="2700000" algn="tl">
                    <a:srgbClr val="000000">
                      <a:alpha val="43137"/>
                    </a:srgbClr>
                  </a:outerShdw>
                </a:effectLst>
              </a:rPr>
              <a:t>sendKeys</a:t>
            </a:r>
            <a:r>
              <a:rPr lang="en-US" dirty="0">
                <a:effectLst>
                  <a:outerShdw blurRad="38100" dist="38100" dir="2700000" algn="tl">
                    <a:srgbClr val="000000">
                      <a:alpha val="43137"/>
                    </a:srgbClr>
                  </a:outerShdw>
                </a:effectLst>
              </a:rPr>
              <a:t>()</a:t>
            </a:r>
            <a:endParaRPr lang="en-US" dirty="0"/>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Click()</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Drop down()</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TestNG</a:t>
            </a:r>
          </a:p>
          <a:p>
            <a:pPr marL="285750" indent="-285750">
              <a:buFont typeface="Wingdings" panose="05000000000000000000" pitchFamily="2" charset="2"/>
              <a:buChar char="Ø"/>
            </a:pPr>
            <a:r>
              <a:rPr lang="en-US" dirty="0" err="1">
                <a:effectLst>
                  <a:outerShdw blurRad="38100" dist="38100" dir="2700000" algn="tl">
                    <a:srgbClr val="000000">
                      <a:alpha val="43137"/>
                    </a:srgbClr>
                  </a:outerShdw>
                </a:effectLst>
              </a:rPr>
              <a:t>assertEquals</a:t>
            </a:r>
            <a:r>
              <a:rPr lang="en-US" dirty="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49557013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030" y="209631"/>
            <a:ext cx="11807568" cy="6442841"/>
          </a:xfrm>
          <a:prstGeom prst="rect">
            <a:avLst/>
          </a:prstGeom>
        </p:spPr>
      </p:pic>
    </p:spTree>
    <p:extLst>
      <p:ext uri="{BB962C8B-B14F-4D97-AF65-F5344CB8AC3E}">
        <p14:creationId xmlns:p14="http://schemas.microsoft.com/office/powerpoint/2010/main" val="207767296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52BB805-F7B7-4B80-A1C5-385D4DAF7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p:txBody>
          <a:bodyPr/>
          <a:lstStyle/>
          <a:p>
            <a:r>
              <a:rPr lang="en-US" dirty="0"/>
              <a:t> </a:t>
            </a:r>
          </a:p>
        </p:txBody>
      </p:sp>
      <p:sp>
        <p:nvSpPr>
          <p:cNvPr id="3" name="Subtitle 2"/>
          <p:cNvSpPr>
            <a:spLocks noGrp="1"/>
          </p:cNvSpPr>
          <p:nvPr>
            <p:ph type="subTitle" idx="1"/>
          </p:nvPr>
        </p:nvSpPr>
        <p:spPr/>
        <p:txBody>
          <a:bodyPr/>
          <a:lstStyle/>
          <a:p>
            <a:r>
              <a:rPr lang="en-US" dirty="0"/>
              <a:t>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52" b="7963"/>
          <a:stretch/>
        </p:blipFill>
        <p:spPr>
          <a:xfrm>
            <a:off x="0" y="1"/>
            <a:ext cx="12145818" cy="6858000"/>
          </a:xfrm>
          <a:prstGeom prst="rect">
            <a:avLst/>
          </a:prstGeom>
        </p:spPr>
      </p:pic>
    </p:spTree>
    <p:extLst>
      <p:ext uri="{BB962C8B-B14F-4D97-AF65-F5344CB8AC3E}">
        <p14:creationId xmlns:p14="http://schemas.microsoft.com/office/powerpoint/2010/main" val="925945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5" t="19939" r="2208" b="51090"/>
          <a:stretch/>
        </p:blipFill>
        <p:spPr>
          <a:xfrm>
            <a:off x="655782" y="1744717"/>
            <a:ext cx="11093825" cy="2743200"/>
          </a:xfrm>
          <a:prstGeom prst="rect">
            <a:avLst/>
          </a:prstGeom>
        </p:spPr>
      </p:pic>
      <p:sp>
        <p:nvSpPr>
          <p:cNvPr id="6" name="TextBox 5"/>
          <p:cNvSpPr txBox="1"/>
          <p:nvPr/>
        </p:nvSpPr>
        <p:spPr>
          <a:xfrm>
            <a:off x="2669627" y="300924"/>
            <a:ext cx="9522373" cy="1107996"/>
          </a:xfrm>
          <a:prstGeom prst="rect">
            <a:avLst/>
          </a:prstGeom>
          <a:noFill/>
        </p:spPr>
        <p:txBody>
          <a:bodyPr wrap="square" rtlCol="0">
            <a:spAutoFit/>
          </a:bodyPr>
          <a:lstStyle/>
          <a:p>
            <a:r>
              <a:rPr lang="en-US" sz="6600" b="1" u="sng" dirty="0">
                <a:solidFill>
                  <a:schemeClr val="accent1">
                    <a:lumMod val="75000"/>
                  </a:schemeClr>
                </a:solidFill>
                <a:latin typeface="Algerian" panose="04020705040A02060702" pitchFamily="82" charset="0"/>
              </a:rPr>
              <a:t>TEAM MAJESTY</a:t>
            </a:r>
          </a:p>
        </p:txBody>
      </p:sp>
      <p:sp>
        <p:nvSpPr>
          <p:cNvPr id="7" name="TextBox 6"/>
          <p:cNvSpPr txBox="1"/>
          <p:nvPr/>
        </p:nvSpPr>
        <p:spPr>
          <a:xfrm>
            <a:off x="1229710" y="4561490"/>
            <a:ext cx="10342180" cy="1631216"/>
          </a:xfrm>
          <a:prstGeom prst="rect">
            <a:avLst/>
          </a:prstGeom>
          <a:noFill/>
        </p:spPr>
        <p:txBody>
          <a:bodyPr wrap="square" rtlCol="0">
            <a:spAutoFit/>
          </a:bodyPr>
          <a:lstStyle/>
          <a:p>
            <a:r>
              <a:rPr lang="en-US" sz="2000" dirty="0">
                <a:solidFill>
                  <a:schemeClr val="accent1">
                    <a:lumMod val="60000"/>
                    <a:lumOff val="40000"/>
                  </a:schemeClr>
                </a:solidFill>
                <a:latin typeface="Bahnschrift SemiBold" panose="020B0502040204020203" pitchFamily="34" charset="0"/>
              </a:rPr>
              <a:t>Our team consists of six members who have worked really very hard to make this project successful. </a:t>
            </a:r>
          </a:p>
          <a:p>
            <a:r>
              <a:rPr lang="en-US" sz="2000" dirty="0">
                <a:solidFill>
                  <a:schemeClr val="accent1">
                    <a:lumMod val="60000"/>
                    <a:lumOff val="40000"/>
                  </a:schemeClr>
                </a:solidFill>
                <a:latin typeface="Bahnschrift SemiBold" panose="020B0502040204020203" pitchFamily="34" charset="0"/>
              </a:rPr>
              <a:t>Every member plays a significant role in the completion of this project. The member of the group are : </a:t>
            </a:r>
            <a:r>
              <a:rPr lang="en-US" sz="2000" b="1" dirty="0">
                <a:solidFill>
                  <a:schemeClr val="accent1">
                    <a:lumMod val="60000"/>
                    <a:lumOff val="40000"/>
                  </a:schemeClr>
                </a:solidFill>
                <a:effectLst>
                  <a:outerShdw blurRad="38100" dist="38100" dir="2700000" algn="tl">
                    <a:srgbClr val="000000">
                      <a:alpha val="43137"/>
                    </a:srgbClr>
                  </a:outerShdw>
                </a:effectLst>
                <a:latin typeface="Bahnschrift SemiBold" panose="020B0502040204020203" pitchFamily="34" charset="0"/>
              </a:rPr>
              <a:t>K ABHIRAM, TUSHAR PRABHAKAR, ROHIT KUMAR RAY, SHRASTI ARYA, T. SAISHREE &amp; AYUSH VERMA.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042" y="286539"/>
            <a:ext cx="2015565" cy="1384605"/>
          </a:xfrm>
          <a:prstGeom prst="rect">
            <a:avLst/>
          </a:prstGeom>
        </p:spPr>
      </p:pic>
    </p:spTree>
    <p:extLst>
      <p:ext uri="{BB962C8B-B14F-4D97-AF65-F5344CB8AC3E}">
        <p14:creationId xmlns:p14="http://schemas.microsoft.com/office/powerpoint/2010/main" val="224155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idx="1"/>
          </p:nvPr>
        </p:nvSpPr>
        <p:spPr/>
        <p:txBody>
          <a:bodyPr/>
          <a:lstStyle/>
          <a:p>
            <a:r>
              <a:rPr lang="en-US" dirty="0"/>
              <a:t> </a:t>
            </a:r>
          </a:p>
        </p:txBody>
      </p:sp>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71" t="20143" r="2627" b="13788"/>
          <a:stretch/>
        </p:blipFill>
        <p:spPr>
          <a:xfrm>
            <a:off x="0" y="1631092"/>
            <a:ext cx="12192000" cy="3655859"/>
          </a:xfrm>
        </p:spPr>
      </p:pic>
      <p:sp>
        <p:nvSpPr>
          <p:cNvPr id="5" name="Text Placeholder 4"/>
          <p:cNvSpPr>
            <a:spLocks noGrp="1"/>
          </p:cNvSpPr>
          <p:nvPr>
            <p:ph type="body" sz="quarter" idx="3"/>
          </p:nvPr>
        </p:nvSpPr>
        <p:spPr/>
        <p:txBody>
          <a:bodyPr/>
          <a:lstStyle/>
          <a:p>
            <a:r>
              <a:rPr lang="en-US" dirty="0"/>
              <a:t> </a:t>
            </a:r>
          </a:p>
        </p:txBody>
      </p:sp>
      <p:sp>
        <p:nvSpPr>
          <p:cNvPr id="6" name="Content Placeholder 5"/>
          <p:cNvSpPr>
            <a:spLocks noGrp="1"/>
          </p:cNvSpPr>
          <p:nvPr>
            <p:ph sz="quarter" idx="4"/>
          </p:nvPr>
        </p:nvSpPr>
        <p:spPr/>
        <p:txBody>
          <a:bodyPr/>
          <a:lstStyle/>
          <a:p>
            <a:pPr marL="0" indent="0">
              <a:buNone/>
            </a:pPr>
            <a:r>
              <a:rPr lang="en-US" dirty="0"/>
              <a:t> </a:t>
            </a:r>
          </a:p>
        </p:txBody>
      </p:sp>
    </p:spTree>
    <p:extLst>
      <p:ext uri="{BB962C8B-B14F-4D97-AF65-F5344CB8AC3E}">
        <p14:creationId xmlns:p14="http://schemas.microsoft.com/office/powerpoint/2010/main" val="1200157882"/>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449455" y="194520"/>
            <a:ext cx="6650991" cy="699407"/>
          </a:xfrm>
        </p:spPr>
        <p:txBody>
          <a:bodyPr>
            <a:normAutofit/>
          </a:bodyPr>
          <a:lstStyle/>
          <a:p>
            <a:r>
              <a:rPr lang="en-US" sz="3200" b="1" u="sng" dirty="0"/>
              <a:t>INTRODUCTION</a:t>
            </a:r>
          </a:p>
        </p:txBody>
      </p:sp>
      <p:sp>
        <p:nvSpPr>
          <p:cNvPr id="5" name="Content Placeholder 4"/>
          <p:cNvSpPr>
            <a:spLocks noGrp="1"/>
          </p:cNvSpPr>
          <p:nvPr>
            <p:ph idx="1"/>
          </p:nvPr>
        </p:nvSpPr>
        <p:spPr>
          <a:xfrm>
            <a:off x="4368800" y="1277504"/>
            <a:ext cx="7472218" cy="4395325"/>
          </a:xfrm>
        </p:spPr>
        <p:txBody>
          <a:bodyPr>
            <a:noAutofit/>
          </a:bodyPr>
          <a:lstStyle/>
          <a:p>
            <a:pPr marL="0" indent="0">
              <a:buNone/>
            </a:pPr>
            <a:r>
              <a:rPr lang="en-US" dirty="0">
                <a:solidFill>
                  <a:schemeClr val="bg1">
                    <a:lumMod val="95000"/>
                  </a:schemeClr>
                </a:solidFill>
                <a:hlinkClick r:id="rId3"/>
              </a:rPr>
              <a:t>Gift Basket</a:t>
            </a:r>
            <a:r>
              <a:rPr lang="en-US" dirty="0">
                <a:solidFill>
                  <a:schemeClr val="bg1">
                    <a:lumMod val="95000"/>
                  </a:schemeClr>
                </a:solidFill>
              </a:rPr>
              <a:t> is an online Digital Gift Superstore in India.  At Gift basket we provide different customizable gift items for your loved ones. At Gift Basket, anyone can easily customized any Mobile phone Cases, Mugs, T-Shirts, Photo Canvas, Posters, Playing Cards, Badges, Visiting Cards and More gifting items Online within minutes.</a:t>
            </a:r>
          </a:p>
          <a:p>
            <a:pPr marL="0" indent="0">
              <a:buNone/>
            </a:pPr>
            <a:r>
              <a:rPr lang="en-US" dirty="0">
                <a:solidFill>
                  <a:schemeClr val="bg1">
                    <a:lumMod val="95000"/>
                  </a:schemeClr>
                </a:solidFill>
              </a:rPr>
              <a:t> The website is designed for the users to help them out to find items which will make them stand out in the crowd with Personalized and Unique products printed specially by them. The Website is very user-friendly and the flow of ordering items is very easy to use. It is an idea derived from the product selling concept of our very own team member K ABHIRAM online store of selling customizable items . We planned to make the items reach at the national level. So, here we (TEAM MAJESTY) present to you our website … GIFT BASKET….</a:t>
            </a:r>
          </a:p>
          <a:p>
            <a:pPr marL="0" indent="0">
              <a:buNone/>
            </a:pPr>
            <a:endParaRPr lang="en-US" dirty="0">
              <a:solidFill>
                <a:schemeClr val="bg1">
                  <a:lumMod val="95000"/>
                </a:schemeClr>
              </a:solidFill>
            </a:endParaRPr>
          </a:p>
          <a:p>
            <a:pPr marL="0" indent="0">
              <a:buNone/>
            </a:pPr>
            <a:r>
              <a:rPr lang="en-US" dirty="0">
                <a:solidFill>
                  <a:schemeClr val="bg1">
                    <a:lumMod val="95000"/>
                  </a:schemeClr>
                </a:solidFill>
              </a:rPr>
              <a:t>Link for the website : </a:t>
            </a:r>
            <a:r>
              <a:rPr lang="en-US" b="1" dirty="0">
                <a:hlinkClick r:id="rId4" tooltip="https://abhiramprints.github.io/gift_basket/"/>
              </a:rPr>
              <a:t>https://abhiramprints.github.io/gift_basket/</a:t>
            </a:r>
            <a:endParaRPr lang="en-US" b="1" dirty="0">
              <a:solidFill>
                <a:schemeClr val="bg1">
                  <a:lumMod val="95000"/>
                </a:schemeClr>
              </a:solidFill>
            </a:endParaRPr>
          </a:p>
        </p:txBody>
      </p:sp>
      <p:sp>
        <p:nvSpPr>
          <p:cNvPr id="3" name="Rectangle 2"/>
          <p:cNvSpPr/>
          <p:nvPr/>
        </p:nvSpPr>
        <p:spPr>
          <a:xfrm>
            <a:off x="3048000" y="3105835"/>
            <a:ext cx="6096000" cy="369332"/>
          </a:xfrm>
          <a:prstGeom prst="rect">
            <a:avLst/>
          </a:prstGeom>
        </p:spPr>
        <p:txBody>
          <a:bodyPr>
            <a:spAutoFit/>
          </a:bodyPr>
          <a:lstStyle/>
          <a:p>
            <a:endParaRPr lang="en-US" dirty="0"/>
          </a:p>
        </p:txBody>
      </p:sp>
      <p:pic>
        <p:nvPicPr>
          <p:cNvPr id="12" name="Picture Placeholder 11"/>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33977" t="25037" r="32642" b="13481"/>
          <a:stretch/>
        </p:blipFill>
        <p:spPr>
          <a:xfrm>
            <a:off x="162560" y="1351280"/>
            <a:ext cx="4297680" cy="4968240"/>
          </a:xfrm>
        </p:spPr>
      </p:pic>
    </p:spTree>
    <p:extLst>
      <p:ext uri="{BB962C8B-B14F-4D97-AF65-F5344CB8AC3E}">
        <p14:creationId xmlns:p14="http://schemas.microsoft.com/office/powerpoint/2010/main" val="19522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455" y="2647728"/>
            <a:ext cx="3759200" cy="1722419"/>
          </a:xfrm>
        </p:spPr>
        <p:txBody>
          <a:bodyPr>
            <a:normAutofit/>
          </a:bodyPr>
          <a:lstStyle/>
          <a:p>
            <a:r>
              <a:rPr lang="en-US" sz="4800" dirty="0"/>
              <a:t>HOMEPAGE </a:t>
            </a:r>
          </a:p>
        </p:txBody>
      </p:sp>
      <p:sp>
        <p:nvSpPr>
          <p:cNvPr id="5" name="Content Placeholder 4"/>
          <p:cNvSpPr>
            <a:spLocks noGrp="1"/>
          </p:cNvSpPr>
          <p:nvPr>
            <p:ph idx="1"/>
          </p:nvPr>
        </p:nvSpPr>
        <p:spPr>
          <a:xfrm>
            <a:off x="6271876" y="511048"/>
            <a:ext cx="5286586" cy="5826033"/>
          </a:xfrm>
        </p:spPr>
        <p:txBody>
          <a:bodyPr>
            <a:noAutofit/>
          </a:bodyPr>
          <a:lstStyle/>
          <a:p>
            <a:r>
              <a:rPr lang="en-US" sz="1600" b="1" dirty="0">
                <a:solidFill>
                  <a:schemeClr val="accent1"/>
                </a:solidFill>
              </a:rPr>
              <a:t>NAVIGATION BAR</a:t>
            </a:r>
          </a:p>
          <a:p>
            <a:pPr marL="744538" indent="-304800"/>
            <a:r>
              <a:rPr lang="en-US" sz="1200" dirty="0"/>
              <a:t>ABOUT</a:t>
            </a:r>
          </a:p>
          <a:p>
            <a:pPr marL="744538" indent="-304800"/>
            <a:r>
              <a:rPr lang="en-US" sz="1200" dirty="0"/>
              <a:t>CATEGORIES</a:t>
            </a:r>
          </a:p>
          <a:p>
            <a:pPr marL="744538" indent="-304800"/>
            <a:r>
              <a:rPr lang="en-US" sz="1200" dirty="0"/>
              <a:t>FEEDBACK</a:t>
            </a:r>
          </a:p>
          <a:p>
            <a:pPr marL="744538" indent="-304800"/>
            <a:r>
              <a:rPr lang="en-US" sz="1200" dirty="0"/>
              <a:t>CONTACT US </a:t>
            </a:r>
          </a:p>
          <a:p>
            <a:r>
              <a:rPr lang="en-US" sz="1600" b="1" dirty="0">
                <a:solidFill>
                  <a:schemeClr val="accent1"/>
                </a:solidFill>
              </a:rPr>
              <a:t>CATEGORIES AVAILABLE</a:t>
            </a:r>
          </a:p>
          <a:p>
            <a:pPr marL="744538" indent="-304800"/>
            <a:r>
              <a:rPr lang="en-US" sz="1200" dirty="0"/>
              <a:t>MDF GIFTS </a:t>
            </a:r>
          </a:p>
          <a:p>
            <a:pPr marL="744538" indent="-304800"/>
            <a:r>
              <a:rPr lang="en-US" sz="1200" dirty="0"/>
              <a:t>STATIONARY GIFTS</a:t>
            </a:r>
          </a:p>
          <a:p>
            <a:pPr marL="744538" indent="-304800"/>
            <a:r>
              <a:rPr lang="en-US" sz="1200" dirty="0"/>
              <a:t>CUSTOMIZED WEARABLES</a:t>
            </a:r>
          </a:p>
          <a:p>
            <a:pPr marL="744538" indent="-304800"/>
            <a:r>
              <a:rPr lang="en-US" sz="1200" dirty="0"/>
              <a:t>CUBICLE ESSENTIALS </a:t>
            </a:r>
          </a:p>
          <a:p>
            <a:r>
              <a:rPr lang="en-US" sz="1600" b="1" dirty="0">
                <a:solidFill>
                  <a:schemeClr val="accent1"/>
                </a:solidFill>
              </a:rPr>
              <a:t>GET IN TOUCH FORM</a:t>
            </a:r>
          </a:p>
          <a:p>
            <a:pPr marL="744538" indent="-304800">
              <a:tabLst>
                <a:tab pos="627063" algn="l"/>
              </a:tabLst>
            </a:pPr>
            <a:r>
              <a:rPr lang="en-US" sz="1200" dirty="0"/>
              <a:t>ENTER NAME, EMAIL AND MESSAGE</a:t>
            </a:r>
          </a:p>
          <a:p>
            <a:pPr marL="744538" indent="-304800">
              <a:tabLst>
                <a:tab pos="627063" algn="l"/>
              </a:tabLst>
            </a:pPr>
            <a:r>
              <a:rPr lang="en-US" sz="1200" dirty="0"/>
              <a:t>SEND MESSAGE</a:t>
            </a:r>
          </a:p>
          <a:p>
            <a:r>
              <a:rPr lang="en-US" sz="1600" b="1" dirty="0">
                <a:solidFill>
                  <a:schemeClr val="accent1"/>
                </a:solidFill>
              </a:rPr>
              <a:t>FIND US HERE </a:t>
            </a:r>
          </a:p>
          <a:p>
            <a:pPr lvl="1"/>
            <a:r>
              <a:rPr lang="en-US" sz="1200" dirty="0"/>
              <a:t>ONLINE STORE ADDRESS</a:t>
            </a:r>
          </a:p>
          <a:p>
            <a:pPr lvl="1"/>
            <a:endParaRPr lang="en-US" sz="200" b="1" dirty="0">
              <a:solidFill>
                <a:schemeClr val="accent1"/>
              </a:solidFill>
            </a:endParaRPr>
          </a:p>
          <a:p>
            <a:r>
              <a:rPr lang="en-US" sz="1600" b="1" dirty="0">
                <a:solidFill>
                  <a:schemeClr val="accent1"/>
                </a:solidFill>
              </a:rPr>
              <a:t>FOOTER</a:t>
            </a:r>
            <a:endParaRPr lang="en-US" sz="1400" dirty="0"/>
          </a:p>
          <a:p>
            <a:pPr marL="744538" indent="-304800"/>
            <a:r>
              <a:rPr lang="en-US" sz="1400" dirty="0"/>
              <a:t>QUICK LINKS</a:t>
            </a:r>
          </a:p>
          <a:p>
            <a:pPr marL="744538" indent="-304800"/>
            <a:r>
              <a:rPr lang="en-US" sz="1400" dirty="0"/>
              <a:t>CONTACT DETAILS</a:t>
            </a:r>
          </a:p>
        </p:txBody>
      </p:sp>
      <p:grpSp>
        <p:nvGrpSpPr>
          <p:cNvPr id="6" name="Group 89" descr="checkmark icon with pencil"/>
          <p:cNvGrpSpPr>
            <a:grpSpLocks noChangeAspect="1"/>
          </p:cNvGrpSpPr>
          <p:nvPr/>
        </p:nvGrpSpPr>
        <p:grpSpPr bwMode="auto">
          <a:xfrm>
            <a:off x="5563679" y="4779199"/>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48664" y="703566"/>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63326" y="195323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16602" y="3369605"/>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344" y="117337"/>
            <a:ext cx="10206882" cy="988332"/>
          </a:xfrm>
        </p:spPr>
        <p:txBody>
          <a:bodyPr>
            <a:normAutofit/>
          </a:bodyPr>
          <a:lstStyle/>
          <a:p>
            <a:r>
              <a:rPr lang="en-US" sz="4400" dirty="0"/>
              <a:t> </a:t>
            </a:r>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431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166FDD-6161-448A-956B-30D67F298782}"/>
              </a:ext>
            </a:extLst>
          </p:cNvPr>
          <p:cNvSpPr>
            <a:spLocks noGrp="1"/>
          </p:cNvSpPr>
          <p:nvPr>
            <p:ph type="sldNum" sz="quarter" idx="4294967295"/>
          </p:nvPr>
        </p:nvSpPr>
        <p:spPr/>
        <p:txBody>
          <a:bodyPr/>
          <a:lstStyle/>
          <a:p>
            <a:r>
              <a:rPr lang="en-US" noProof="0" dirty="0" smtClean="0"/>
              <a:t> </a:t>
            </a:r>
            <a:endParaRPr lang="en-US" noProof="0" dirty="0"/>
          </a:p>
        </p:txBody>
      </p:sp>
      <p:pic>
        <p:nvPicPr>
          <p:cNvPr id="2050" name="Picture 2" descr="Selected photo">
            <a:extLst>
              <a:ext uri="{FF2B5EF4-FFF2-40B4-BE49-F238E27FC236}">
                <a16:creationId xmlns:a16="http://schemas.microsoft.com/office/drawing/2014/main" id="{34450C97-C6D9-47D6-A0ED-30C2F62C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121" y="845083"/>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ed photo">
            <a:extLst>
              <a:ext uri="{FF2B5EF4-FFF2-40B4-BE49-F238E27FC236}">
                <a16:creationId xmlns:a16="http://schemas.microsoft.com/office/drawing/2014/main" id="{447086EB-B447-4B6D-8102-59BD6CD2C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61" y="845559"/>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ected photo">
            <a:extLst>
              <a:ext uri="{FF2B5EF4-FFF2-40B4-BE49-F238E27FC236}">
                <a16:creationId xmlns:a16="http://schemas.microsoft.com/office/drawing/2014/main" id="{F40A8FE0-49C4-4783-BE70-B27037703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55" y="983511"/>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lected photo">
            <a:extLst>
              <a:ext uri="{FF2B5EF4-FFF2-40B4-BE49-F238E27FC236}">
                <a16:creationId xmlns:a16="http://schemas.microsoft.com/office/drawing/2014/main" id="{38212469-28F4-4FE2-9225-320D8308E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749" y="845083"/>
            <a:ext cx="2716879" cy="57365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9353-881B-42D0-9E38-2512640D0647}"/>
              </a:ext>
            </a:extLst>
          </p:cNvPr>
          <p:cNvSpPr txBox="1"/>
          <p:nvPr/>
        </p:nvSpPr>
        <p:spPr>
          <a:xfrm>
            <a:off x="9983100" y="6382022"/>
            <a:ext cx="1925120" cy="400110"/>
          </a:xfrm>
          <a:prstGeom prst="rect">
            <a:avLst/>
          </a:prstGeom>
          <a:solidFill>
            <a:schemeClr val="bg1"/>
          </a:solidFill>
        </p:spPr>
        <p:txBody>
          <a:bodyPr wrap="square" rtlCol="0">
            <a:spAutoFit/>
          </a:bodyPr>
          <a:lstStyle/>
          <a:p>
            <a:pPr algn="ctr"/>
            <a:endParaRPr lang="en-IN" sz="2000" dirty="0">
              <a:solidFill>
                <a:schemeClr val="accent1">
                  <a:lumMod val="75000"/>
                </a:schemeClr>
              </a:solidFill>
              <a:latin typeface="Old English Text MT" panose="03040902040508030806" pitchFamily="66" charset="0"/>
            </a:endParaRPr>
          </a:p>
        </p:txBody>
      </p:sp>
      <p:sp>
        <p:nvSpPr>
          <p:cNvPr id="10" name="TextBox 9">
            <a:extLst>
              <a:ext uri="{FF2B5EF4-FFF2-40B4-BE49-F238E27FC236}">
                <a16:creationId xmlns:a16="http://schemas.microsoft.com/office/drawing/2014/main" id="{B3A4517D-7ADC-4223-A38B-04B86EA02FAD}"/>
              </a:ext>
            </a:extLst>
          </p:cNvPr>
          <p:cNvSpPr txBox="1"/>
          <p:nvPr/>
        </p:nvSpPr>
        <p:spPr>
          <a:xfrm>
            <a:off x="1030013" y="162497"/>
            <a:ext cx="10878207" cy="461665"/>
          </a:xfrm>
          <a:prstGeom prst="rect">
            <a:avLst/>
          </a:prstGeom>
          <a:noFill/>
        </p:spPr>
        <p:txBody>
          <a:bodyPr wrap="square">
            <a:spAutoFit/>
          </a:bodyPr>
          <a:lstStyle/>
          <a:p>
            <a:r>
              <a:rPr lang="en-US" sz="2400" b="1" dirty="0"/>
              <a:t>Way to complete the Transaction and order the product from Gift Basket</a:t>
            </a:r>
            <a:endParaRPr lang="en-IN" sz="2400" b="1" dirty="0"/>
          </a:p>
        </p:txBody>
      </p:sp>
      <p:sp>
        <p:nvSpPr>
          <p:cNvPr id="5" name="Arrow: Right 4">
            <a:extLst>
              <a:ext uri="{FF2B5EF4-FFF2-40B4-BE49-F238E27FC236}">
                <a16:creationId xmlns:a16="http://schemas.microsoft.com/office/drawing/2014/main" id="{3DA58D0E-C1E0-4009-8849-00C1C7B520E3}"/>
              </a:ext>
            </a:extLst>
          </p:cNvPr>
          <p:cNvSpPr/>
          <p:nvPr/>
        </p:nvSpPr>
        <p:spPr>
          <a:xfrm>
            <a:off x="2834640" y="3503092"/>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09D2DA6-7430-4D17-8D3A-FF047B4F8D56}"/>
              </a:ext>
            </a:extLst>
          </p:cNvPr>
          <p:cNvSpPr/>
          <p:nvPr/>
        </p:nvSpPr>
        <p:spPr>
          <a:xfrm>
            <a:off x="5864891" y="3480635"/>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BDEA157-FFF7-41BB-AA6E-1D007D6A7356}"/>
              </a:ext>
            </a:extLst>
          </p:cNvPr>
          <p:cNvSpPr/>
          <p:nvPr/>
        </p:nvSpPr>
        <p:spPr>
          <a:xfrm>
            <a:off x="8721439" y="3503091"/>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137393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711" r="2711"/>
          <a:stretch>
            <a:fillRect/>
          </a:stretch>
        </p:blipFill>
        <p:spPr/>
      </p:pic>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325821" y="4794940"/>
            <a:ext cx="11419646" cy="895244"/>
          </a:xfrm>
        </p:spPr>
        <p:txBody>
          <a:bodyPr vert="horz" lIns="91440" tIns="45720" rIns="91440" bIns="45720" rtlCol="0" anchor="b">
            <a:normAutofit fontScale="90000"/>
          </a:bodyPr>
          <a:lstStyle/>
          <a:p>
            <a:pPr algn="ctr"/>
            <a:r>
              <a:rPr lang="en-US" sz="6000" b="1" dirty="0">
                <a:solidFill>
                  <a:schemeClr val="tx1"/>
                </a:solidFill>
              </a:rPr>
              <a:t>TESTING</a:t>
            </a:r>
            <a:r>
              <a:rPr lang="en-US" sz="4400" b="1" dirty="0">
                <a:solidFill>
                  <a:schemeClr val="tx1"/>
                </a:solidFill>
              </a:rPr>
              <a:t> </a:t>
            </a:r>
          </a:p>
        </p:txBody>
      </p:sp>
      <p:sp>
        <p:nvSpPr>
          <p:cNvPr id="9" name="Subtitle 8"/>
          <p:cNvSpPr>
            <a:spLocks noGrp="1"/>
          </p:cNvSpPr>
          <p:nvPr>
            <p:ph type="subTitle" idx="1"/>
          </p:nvPr>
        </p:nvSpPr>
        <p:spPr>
          <a:xfrm>
            <a:off x="8912730" y="5887708"/>
            <a:ext cx="5119175" cy="504354"/>
          </a:xfrm>
        </p:spPr>
        <p:txBody>
          <a:bodyPr vert="horz" lIns="91440" tIns="45720" rIns="91440" bIns="45720" rtlCol="0" anchor="t">
            <a:normAutofit/>
          </a:bodyPr>
          <a:lstStyle/>
          <a:p>
            <a:r>
              <a:rPr lang="en-US" sz="1800" dirty="0"/>
              <a:t> TESTED BY TEAM MAJESTY</a:t>
            </a:r>
          </a:p>
        </p:txBody>
      </p:sp>
    </p:spTree>
    <p:extLst>
      <p:ext uri="{BB962C8B-B14F-4D97-AF65-F5344CB8AC3E}">
        <p14:creationId xmlns:p14="http://schemas.microsoft.com/office/powerpoint/2010/main" val="4938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582" y="463933"/>
            <a:ext cx="11029616" cy="988332"/>
          </a:xfrm>
        </p:spPr>
        <p:txBody>
          <a:bodyPr>
            <a:normAutofit/>
          </a:bodyPr>
          <a:lstStyle/>
          <a:p>
            <a:r>
              <a:rPr lang="en-US" sz="3600" b="1" dirty="0"/>
              <a:t>REQUIREMENTS SPECIFICATIONS</a:t>
            </a: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 20" descr="SmartArt Graphic"/>
          <p:cNvGraphicFramePr/>
          <p:nvPr>
            <p:extLst>
              <p:ext uri="{D42A27DB-BD31-4B8C-83A1-F6EECF244321}">
                <p14:modId xmlns:p14="http://schemas.microsoft.com/office/powerpoint/2010/main" val="3708272207"/>
              </p:ext>
            </p:extLst>
          </p:nvPr>
        </p:nvGraphicFramePr>
        <p:xfrm>
          <a:off x="424423" y="1902372"/>
          <a:ext cx="11347163" cy="366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p:cNvSpPr/>
          <p:nvPr/>
        </p:nvSpPr>
        <p:spPr>
          <a:xfrm>
            <a:off x="11521198" y="3623409"/>
            <a:ext cx="250388" cy="250388"/>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p:cNvSpPr txBox="1"/>
          <p:nvPr/>
        </p:nvSpPr>
        <p:spPr>
          <a:xfrm>
            <a:off x="10863371" y="2696589"/>
            <a:ext cx="1566041"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      RO7</a:t>
            </a:r>
          </a:p>
          <a:p>
            <a:r>
              <a:rPr lang="en-US" sz="1600" b="1" dirty="0">
                <a:solidFill>
                  <a:schemeClr val="bg1"/>
                </a:solidFill>
                <a:latin typeface="Arial" panose="020B0604020202020204" pitchFamily="34" charset="0"/>
                <a:cs typeface="Arial" panose="020B0604020202020204" pitchFamily="34" charset="0"/>
              </a:rPr>
              <a:t>FEEDBACK</a:t>
            </a:r>
          </a:p>
        </p:txBody>
      </p:sp>
    </p:spTree>
    <p:extLst>
      <p:ext uri="{BB962C8B-B14F-4D97-AF65-F5344CB8AC3E}">
        <p14:creationId xmlns:p14="http://schemas.microsoft.com/office/powerpoint/2010/main" val="2540346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C788-C4FC-4FDC-8A35-3D0FEBD2EC4E}">
  <ds:schemaRef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712</Words>
  <Application>Microsoft Office PowerPoint</Application>
  <PresentationFormat>Widescreen</PresentationFormat>
  <Paragraphs>351</Paragraphs>
  <Slides>16</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Algerian</vt:lpstr>
      <vt:lpstr>Arial</vt:lpstr>
      <vt:lpstr>Arial Narrow</vt:lpstr>
      <vt:lpstr>Bahnschrift SemiBold</vt:lpstr>
      <vt:lpstr>Bodoni MT</vt:lpstr>
      <vt:lpstr>Calibri</vt:lpstr>
      <vt:lpstr>Colonna MT</vt:lpstr>
      <vt:lpstr>Gill Sans MT</vt:lpstr>
      <vt:lpstr>Old English Text MT</vt:lpstr>
      <vt:lpstr>Wingdings</vt:lpstr>
      <vt:lpstr>Wingdings 2</vt:lpstr>
      <vt:lpstr>DividendVTI</vt:lpstr>
      <vt:lpstr>TEAM MAJESTY</vt:lpstr>
      <vt:lpstr>PowerPoint Presentation</vt:lpstr>
      <vt:lpstr> </vt:lpstr>
      <vt:lpstr>INTRODUCTION</vt:lpstr>
      <vt:lpstr>HOMEPAGE </vt:lpstr>
      <vt:lpstr> </vt:lpstr>
      <vt:lpstr>PowerPoint Presentation</vt:lpstr>
      <vt:lpstr>TESTING </vt:lpstr>
      <vt:lpstr>REQUIREMENTS SPECIFICATIONS</vt:lpstr>
      <vt:lpstr>PowerPoint Presentation</vt:lpstr>
      <vt:lpstr>PowerPoint Presentation</vt:lpstr>
      <vt:lpstr>PowerPoint Presentation</vt:lpstr>
      <vt:lpstr>PowerPoint Presentation</vt:lpstr>
      <vt:lpstr>PowerPoint Presentation</vt:lpstr>
      <vt:lpstr>PowerPoint Presentation</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MAJESTY</dc:title>
  <dc:creator/>
  <cp:lastModifiedBy/>
  <cp:revision>8</cp:revision>
  <dcterms:created xsi:type="dcterms:W3CDTF">2022-04-03T08:51:30Z</dcterms:created>
  <dcterms:modified xsi:type="dcterms:W3CDTF">2022-04-05T05:02:53Z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5259fb74-7799-41da-b88e-7970e7f52e1c</vt:lpwstr>
  </property>
  <property fmtid="{D5CDD505-2E9C-101B-9397-08002B2CF9AE}" pid="4" name="HCLClassification">
    <vt:lpwstr>HCL_Cla5s_Publ1c</vt:lpwstr>
  </property>
  <property fmtid="{D5CDD505-2E9C-101B-9397-08002B2CF9AE}" pid="5" name="HCLClassD6">
    <vt:lpwstr>False</vt:lpwstr>
  </property>
</Properties>
</file>